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3"/>
  </p:notesMasterIdLst>
  <p:sldIdLst>
    <p:sldId id="328" r:id="rId2"/>
    <p:sldId id="257" r:id="rId3"/>
    <p:sldId id="258" r:id="rId4"/>
    <p:sldId id="259" r:id="rId5"/>
    <p:sldId id="260" r:id="rId6"/>
    <p:sldId id="261" r:id="rId7"/>
    <p:sldId id="262" r:id="rId8"/>
    <p:sldId id="330" r:id="rId9"/>
    <p:sldId id="264" r:id="rId10"/>
    <p:sldId id="265" r:id="rId11"/>
    <p:sldId id="266" r:id="rId12"/>
    <p:sldId id="269" r:id="rId13"/>
    <p:sldId id="267" r:id="rId14"/>
    <p:sldId id="329" r:id="rId15"/>
    <p:sldId id="263" r:id="rId16"/>
    <p:sldId id="327" r:id="rId17"/>
    <p:sldId id="270" r:id="rId18"/>
    <p:sldId id="326" r:id="rId19"/>
    <p:sldId id="271" r:id="rId20"/>
    <p:sldId id="273" r:id="rId21"/>
    <p:sldId id="274" r:id="rId22"/>
    <p:sldId id="275" r:id="rId23"/>
    <p:sldId id="277" r:id="rId24"/>
    <p:sldId id="278" r:id="rId25"/>
    <p:sldId id="279" r:id="rId26"/>
    <p:sldId id="281" r:id="rId27"/>
    <p:sldId id="283" r:id="rId28"/>
    <p:sldId id="284" r:id="rId29"/>
    <p:sldId id="325" r:id="rId30"/>
    <p:sldId id="285" r:id="rId31"/>
    <p:sldId id="323" r:id="rId32"/>
    <p:sldId id="286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324" r:id="rId45"/>
    <p:sldId id="299" r:id="rId46"/>
    <p:sldId id="300" r:id="rId47"/>
    <p:sldId id="301" r:id="rId48"/>
    <p:sldId id="302" r:id="rId49"/>
    <p:sldId id="303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22" r:id="rId64"/>
    <p:sldId id="318" r:id="rId65"/>
    <p:sldId id="319" r:id="rId66"/>
    <p:sldId id="320" r:id="rId67"/>
    <p:sldId id="321" r:id="rId68"/>
    <p:sldId id="333" r:id="rId69"/>
    <p:sldId id="334" r:id="rId70"/>
    <p:sldId id="331" r:id="rId71"/>
    <p:sldId id="335" r:id="rId72"/>
    <p:sldId id="336" r:id="rId73"/>
    <p:sldId id="337" r:id="rId74"/>
    <p:sldId id="338" r:id="rId75"/>
    <p:sldId id="339" r:id="rId76"/>
    <p:sldId id="340" r:id="rId77"/>
    <p:sldId id="341" r:id="rId78"/>
    <p:sldId id="342" r:id="rId79"/>
    <p:sldId id="343" r:id="rId80"/>
    <p:sldId id="344" r:id="rId81"/>
    <p:sldId id="345" r:id="rId82"/>
    <p:sldId id="346" r:id="rId83"/>
    <p:sldId id="347" r:id="rId84"/>
    <p:sldId id="348" r:id="rId85"/>
    <p:sldId id="349" r:id="rId86"/>
    <p:sldId id="350" r:id="rId87"/>
    <p:sldId id="351" r:id="rId88"/>
    <p:sldId id="352" r:id="rId89"/>
    <p:sldId id="353" r:id="rId90"/>
    <p:sldId id="354" r:id="rId91"/>
    <p:sldId id="355" r:id="rId92"/>
    <p:sldId id="356" r:id="rId93"/>
    <p:sldId id="357" r:id="rId94"/>
    <p:sldId id="358" r:id="rId95"/>
    <p:sldId id="359" r:id="rId96"/>
    <p:sldId id="360" r:id="rId97"/>
    <p:sldId id="361" r:id="rId98"/>
    <p:sldId id="362" r:id="rId99"/>
    <p:sldId id="363" r:id="rId100"/>
    <p:sldId id="364" r:id="rId101"/>
    <p:sldId id="365" r:id="rId10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cescoc@unity3d.com" initials="f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06"/>
    <p:restoredTop sz="94674"/>
  </p:normalViewPr>
  <p:slideViewPr>
    <p:cSldViewPr snapToGrid="0" snapToObjects="1">
      <p:cViewPr>
        <p:scale>
          <a:sx n="89" d="100"/>
          <a:sy n="89" d="100"/>
        </p:scale>
        <p:origin x="2472" y="9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notesMaster" Target="notesMasters/notesMaster1.xml"/><Relationship Id="rId104" Type="http://schemas.openxmlformats.org/officeDocument/2006/relationships/commentAuthors" Target="commentAuthors.xml"/><Relationship Id="rId105" Type="http://schemas.openxmlformats.org/officeDocument/2006/relationships/presProps" Target="presProps.xml"/><Relationship Id="rId106" Type="http://schemas.openxmlformats.org/officeDocument/2006/relationships/viewProps" Target="viewProps.xml"/><Relationship Id="rId10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00" Type="http://schemas.openxmlformats.org/officeDocument/2006/relationships/slide" Target="slides/slide99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23A85A-DCFB-404E-B164-41F797D80A10}" type="datetimeFigureOut">
              <a:rPr lang="en-US" smtClean="0"/>
              <a:t>11/10/18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07EC53-D79B-2345-AE91-011CB3408C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04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07EC53-D79B-2345-AE91-011CB3408C2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79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3EFA-BD6D-9040-B3A7-2DFFEE72F692}" type="datetimeFigureOut">
              <a:rPr lang="en-US" smtClean="0"/>
              <a:t>11/10/18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236B-FC5E-FA4D-8828-7BCDC41F2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77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3EFA-BD6D-9040-B3A7-2DFFEE72F692}" type="datetimeFigureOut">
              <a:rPr lang="en-US" smtClean="0"/>
              <a:t>11/10/18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236B-FC5E-FA4D-8828-7BCDC41F2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205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3EFA-BD6D-9040-B3A7-2DFFEE72F692}" type="datetimeFigureOut">
              <a:rPr lang="en-US" smtClean="0"/>
              <a:t>11/10/18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236B-FC5E-FA4D-8828-7BCDC41F2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18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3EFA-BD6D-9040-B3A7-2DFFEE72F692}" type="datetimeFigureOut">
              <a:rPr lang="en-US" smtClean="0"/>
              <a:t>11/10/18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236B-FC5E-FA4D-8828-7BCDC41F2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87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3EFA-BD6D-9040-B3A7-2DFFEE72F692}" type="datetimeFigureOut">
              <a:rPr lang="en-US" smtClean="0"/>
              <a:t>11/10/18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236B-FC5E-FA4D-8828-7BCDC41F2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589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3EFA-BD6D-9040-B3A7-2DFFEE72F692}" type="datetimeFigureOut">
              <a:rPr lang="en-US" smtClean="0"/>
              <a:t>11/10/18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236B-FC5E-FA4D-8828-7BCDC41F2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977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3EFA-BD6D-9040-B3A7-2DFFEE72F692}" type="datetimeFigureOut">
              <a:rPr lang="en-US" smtClean="0"/>
              <a:t>11/10/18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236B-FC5E-FA4D-8828-7BCDC41F2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947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3EFA-BD6D-9040-B3A7-2DFFEE72F692}" type="datetimeFigureOut">
              <a:rPr lang="en-US" smtClean="0"/>
              <a:t>11/10/18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236B-FC5E-FA4D-8828-7BCDC41F2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663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3EFA-BD6D-9040-B3A7-2DFFEE72F692}" type="datetimeFigureOut">
              <a:rPr lang="en-US" smtClean="0"/>
              <a:t>11/10/18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236B-FC5E-FA4D-8828-7BCDC41F2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2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3EFA-BD6D-9040-B3A7-2DFFEE72F692}" type="datetimeFigureOut">
              <a:rPr lang="en-US" smtClean="0"/>
              <a:t>11/10/18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236B-FC5E-FA4D-8828-7BCDC41F2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93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3EFA-BD6D-9040-B3A7-2DFFEE72F692}" type="datetimeFigureOut">
              <a:rPr lang="en-US" smtClean="0"/>
              <a:t>11/10/18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236B-FC5E-FA4D-8828-7BCDC41F2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957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F3EFA-BD6D-9040-B3A7-2DFFEE72F692}" type="datetimeFigureOut">
              <a:rPr lang="en-US" smtClean="0"/>
              <a:t>11/10/18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E236B-FC5E-FA4D-8828-7BCDC41F2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95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5952" y="2706624"/>
            <a:ext cx="8766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Lockstep execution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37403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125363"/>
            <a:ext cx="44897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bool </a:t>
            </a:r>
            <a:r>
              <a:rPr lang="en-US" dirty="0" err="1" smtClean="0"/>
              <a:t>s_fastPath</a:t>
            </a:r>
            <a:r>
              <a:rPr lang="en-US" dirty="0" smtClean="0"/>
              <a:t> = </a:t>
            </a:r>
            <a:r>
              <a:rPr lang="en-US" dirty="0" err="1" smtClean="0"/>
              <a:t>WaveAllTrue</a:t>
            </a:r>
            <a:r>
              <a:rPr lang="en-US" dirty="0" smtClean="0"/>
              <a:t>(</a:t>
            </a:r>
            <a:r>
              <a:rPr lang="en-US" dirty="0" err="1" smtClean="0"/>
              <a:t>fastPath</a:t>
            </a:r>
            <a:r>
              <a:rPr lang="en-US" dirty="0" smtClean="0"/>
              <a:t>);</a:t>
            </a:r>
          </a:p>
          <a:p>
            <a:endParaRPr lang="en-US" dirty="0" smtClean="0"/>
          </a:p>
          <a:p>
            <a:r>
              <a:rPr lang="en-US" dirty="0"/>
              <a:t>if </a:t>
            </a:r>
            <a:r>
              <a:rPr lang="en-US" dirty="0" smtClean="0"/>
              <a:t>( </a:t>
            </a:r>
            <a:r>
              <a:rPr lang="en-US" dirty="0" err="1" smtClean="0"/>
              <a:t>s_fastPath</a:t>
            </a:r>
            <a:r>
              <a:rPr lang="en-US" dirty="0" smtClean="0"/>
              <a:t> )  // false across the whole wave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172201" y="2125363"/>
            <a:ext cx="46177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bool </a:t>
            </a:r>
            <a:r>
              <a:rPr lang="en-US" dirty="0" err="1"/>
              <a:t>s_fastPath</a:t>
            </a:r>
            <a:r>
              <a:rPr lang="en-US" dirty="0"/>
              <a:t> = </a:t>
            </a:r>
            <a:r>
              <a:rPr lang="en-US" dirty="0" err="1"/>
              <a:t>WaveAllTrue</a:t>
            </a:r>
            <a:r>
              <a:rPr lang="en-US" dirty="0"/>
              <a:t>(</a:t>
            </a:r>
            <a:r>
              <a:rPr lang="en-US" dirty="0" err="1"/>
              <a:t>fastPath</a:t>
            </a:r>
            <a:r>
              <a:rPr lang="en-US" dirty="0"/>
              <a:t>);</a:t>
            </a:r>
          </a:p>
          <a:p>
            <a:endParaRPr lang="en-US" dirty="0" smtClean="0"/>
          </a:p>
          <a:p>
            <a:r>
              <a:rPr lang="en-US" dirty="0"/>
              <a:t>if ( </a:t>
            </a:r>
            <a:r>
              <a:rPr lang="en-US" dirty="0" err="1"/>
              <a:t>s_fastPath</a:t>
            </a:r>
            <a:r>
              <a:rPr lang="en-US" dirty="0"/>
              <a:t> )  // false across the whole wave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525486" y="693744"/>
            <a:ext cx="2090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exec mask: 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860800" y="692236"/>
          <a:ext cx="504842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</a:tblGrid>
              <a:tr h="370840"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.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38201" y="1631975"/>
            <a:ext cx="2114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Thread 0 (</a:t>
            </a:r>
            <a:r>
              <a:rPr lang="en-US" sz="1400" b="1" dirty="0" err="1" smtClean="0"/>
              <a:t>fastpath</a:t>
            </a:r>
            <a:r>
              <a:rPr lang="en-US" sz="1400" b="1" dirty="0" smtClean="0"/>
              <a:t> is true)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172201" y="1626939"/>
            <a:ext cx="2146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Thread 1 (</a:t>
            </a:r>
            <a:r>
              <a:rPr lang="en-US" sz="1400" b="1" dirty="0" err="1" smtClean="0"/>
              <a:t>fastPath</a:t>
            </a:r>
            <a:r>
              <a:rPr lang="en-US" sz="1400" b="1" dirty="0" smtClean="0"/>
              <a:t> is false)</a:t>
            </a:r>
            <a:endParaRPr lang="en-US" sz="1400" b="1" dirty="0"/>
          </a:p>
        </p:txBody>
      </p:sp>
      <p:sp>
        <p:nvSpPr>
          <p:cNvPr id="12" name="Rectangle 11"/>
          <p:cNvSpPr/>
          <p:nvPr/>
        </p:nvSpPr>
        <p:spPr>
          <a:xfrm>
            <a:off x="838201" y="2680764"/>
            <a:ext cx="4489703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236208" y="2680764"/>
            <a:ext cx="4489703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9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689660"/>
              </p:ext>
            </p:extLst>
          </p:nvPr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48176"/>
              </p:ext>
            </p:extLst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2922"/>
              </p:ext>
            </p:extLst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041001"/>
              </p:ext>
            </p:extLst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94029" y="2157128"/>
            <a:ext cx="4626589" cy="248478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47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</a:p>
          <a:p>
            <a:endParaRPr lang="en-US" sz="1600" dirty="0"/>
          </a:p>
          <a:p>
            <a:r>
              <a:rPr lang="mr-IN" sz="1600" dirty="0" smtClean="0"/>
              <a:t>…</a:t>
            </a:r>
            <a:r>
              <a:rPr lang="en-US" sz="1600" dirty="0" smtClean="0"/>
              <a:t> rest of the code </a:t>
            </a:r>
            <a:r>
              <a:rPr lang="mr-IN" sz="1600" dirty="0" smtClean="0"/>
              <a:t>…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0" name="Rectangle 19"/>
          <p:cNvSpPr/>
          <p:nvPr/>
        </p:nvSpPr>
        <p:spPr>
          <a:xfrm>
            <a:off x="94028" y="5087636"/>
            <a:ext cx="4626589" cy="248478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31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125363"/>
            <a:ext cx="44897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bool </a:t>
            </a:r>
            <a:r>
              <a:rPr lang="en-US" dirty="0" err="1" smtClean="0"/>
              <a:t>s_fastPath</a:t>
            </a:r>
            <a:r>
              <a:rPr lang="en-US" dirty="0" smtClean="0"/>
              <a:t> = </a:t>
            </a:r>
            <a:r>
              <a:rPr lang="en-US" dirty="0" err="1" smtClean="0"/>
              <a:t>WaveAllTrue</a:t>
            </a:r>
            <a:r>
              <a:rPr lang="en-US" dirty="0" smtClean="0"/>
              <a:t>(</a:t>
            </a:r>
            <a:r>
              <a:rPr lang="en-US" dirty="0" err="1" smtClean="0"/>
              <a:t>fastPath</a:t>
            </a:r>
            <a:r>
              <a:rPr lang="en-US" dirty="0" smtClean="0"/>
              <a:t>);</a:t>
            </a:r>
          </a:p>
          <a:p>
            <a:endParaRPr lang="en-US" dirty="0" smtClean="0"/>
          </a:p>
          <a:p>
            <a:r>
              <a:rPr lang="en-US" dirty="0"/>
              <a:t>if </a:t>
            </a:r>
            <a:r>
              <a:rPr lang="en-US" dirty="0" smtClean="0"/>
              <a:t>( </a:t>
            </a:r>
            <a:r>
              <a:rPr lang="en-US" dirty="0" err="1" smtClean="0"/>
              <a:t>s_fastPath</a:t>
            </a:r>
            <a:r>
              <a:rPr lang="en-US" dirty="0" smtClean="0"/>
              <a:t> )  // false across the whole wave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172201" y="2125363"/>
            <a:ext cx="46177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bool </a:t>
            </a:r>
            <a:r>
              <a:rPr lang="en-US" dirty="0" err="1"/>
              <a:t>s_fastPath</a:t>
            </a:r>
            <a:r>
              <a:rPr lang="en-US" dirty="0"/>
              <a:t> = </a:t>
            </a:r>
            <a:r>
              <a:rPr lang="en-US" dirty="0" err="1"/>
              <a:t>WaveAllTrue</a:t>
            </a:r>
            <a:r>
              <a:rPr lang="en-US" dirty="0"/>
              <a:t>(</a:t>
            </a:r>
            <a:r>
              <a:rPr lang="en-US" dirty="0" err="1"/>
              <a:t>fastPath</a:t>
            </a:r>
            <a:r>
              <a:rPr lang="en-US" dirty="0"/>
              <a:t>);</a:t>
            </a:r>
          </a:p>
          <a:p>
            <a:endParaRPr lang="en-US" dirty="0" smtClean="0"/>
          </a:p>
          <a:p>
            <a:r>
              <a:rPr lang="en-US" dirty="0"/>
              <a:t>if ( </a:t>
            </a:r>
            <a:r>
              <a:rPr lang="en-US" dirty="0" err="1"/>
              <a:t>s_fastPath</a:t>
            </a:r>
            <a:r>
              <a:rPr lang="en-US" dirty="0"/>
              <a:t> )  // false across the whole wave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525486" y="693744"/>
            <a:ext cx="2090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exec mask: 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860800" y="692236"/>
          <a:ext cx="504842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</a:tblGrid>
              <a:tr h="370840"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.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38201" y="1631975"/>
            <a:ext cx="2114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Thread 0 (</a:t>
            </a:r>
            <a:r>
              <a:rPr lang="en-US" sz="1400" b="1" dirty="0" err="1" smtClean="0"/>
              <a:t>fastpath</a:t>
            </a:r>
            <a:r>
              <a:rPr lang="en-US" sz="1400" b="1" dirty="0" smtClean="0"/>
              <a:t> is true)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172201" y="1626939"/>
            <a:ext cx="2146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Thread 1 (</a:t>
            </a:r>
            <a:r>
              <a:rPr lang="en-US" sz="1400" b="1" dirty="0" err="1" smtClean="0"/>
              <a:t>fastPath</a:t>
            </a:r>
            <a:r>
              <a:rPr lang="en-US" sz="1400" b="1" dirty="0" smtClean="0"/>
              <a:t> is false)</a:t>
            </a:r>
            <a:endParaRPr lang="en-US" sz="1400" b="1" dirty="0"/>
          </a:p>
        </p:txBody>
      </p:sp>
      <p:sp>
        <p:nvSpPr>
          <p:cNvPr id="12" name="Rectangle 11"/>
          <p:cNvSpPr/>
          <p:nvPr/>
        </p:nvSpPr>
        <p:spPr>
          <a:xfrm>
            <a:off x="838201" y="4625776"/>
            <a:ext cx="4489703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236208" y="4625776"/>
            <a:ext cx="4489703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2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125363"/>
            <a:ext cx="44897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bool </a:t>
            </a:r>
            <a:r>
              <a:rPr lang="en-US" dirty="0" err="1" smtClean="0"/>
              <a:t>s_fastPath</a:t>
            </a:r>
            <a:r>
              <a:rPr lang="en-US" dirty="0" smtClean="0"/>
              <a:t> = </a:t>
            </a:r>
            <a:r>
              <a:rPr lang="en-US" dirty="0" err="1" smtClean="0"/>
              <a:t>WaveAllTrue</a:t>
            </a:r>
            <a:r>
              <a:rPr lang="en-US" dirty="0" smtClean="0"/>
              <a:t>(</a:t>
            </a:r>
            <a:r>
              <a:rPr lang="en-US" dirty="0" err="1" smtClean="0"/>
              <a:t>fastPath</a:t>
            </a:r>
            <a:r>
              <a:rPr lang="en-US" dirty="0" smtClean="0"/>
              <a:t>);</a:t>
            </a:r>
          </a:p>
          <a:p>
            <a:endParaRPr lang="en-US" dirty="0" smtClean="0"/>
          </a:p>
          <a:p>
            <a:r>
              <a:rPr lang="en-US" dirty="0"/>
              <a:t>if </a:t>
            </a:r>
            <a:r>
              <a:rPr lang="en-US" dirty="0" smtClean="0"/>
              <a:t>( </a:t>
            </a:r>
            <a:r>
              <a:rPr lang="en-US" dirty="0" err="1" smtClean="0"/>
              <a:t>s_fastPath</a:t>
            </a:r>
            <a:r>
              <a:rPr lang="en-US" dirty="0" smtClean="0"/>
              <a:t> )  // false across the whole wave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172201" y="2125363"/>
            <a:ext cx="46177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bool </a:t>
            </a:r>
            <a:r>
              <a:rPr lang="en-US" dirty="0" err="1"/>
              <a:t>s_fastPath</a:t>
            </a:r>
            <a:r>
              <a:rPr lang="en-US" dirty="0"/>
              <a:t> = </a:t>
            </a:r>
            <a:r>
              <a:rPr lang="en-US" dirty="0" err="1"/>
              <a:t>WaveAllTrue</a:t>
            </a:r>
            <a:r>
              <a:rPr lang="en-US" dirty="0"/>
              <a:t>(</a:t>
            </a:r>
            <a:r>
              <a:rPr lang="en-US" dirty="0" err="1"/>
              <a:t>fastPath</a:t>
            </a:r>
            <a:r>
              <a:rPr lang="en-US" dirty="0"/>
              <a:t>);</a:t>
            </a:r>
          </a:p>
          <a:p>
            <a:endParaRPr lang="en-US" dirty="0" smtClean="0"/>
          </a:p>
          <a:p>
            <a:r>
              <a:rPr lang="en-US" dirty="0"/>
              <a:t>if ( </a:t>
            </a:r>
            <a:r>
              <a:rPr lang="en-US" dirty="0" err="1"/>
              <a:t>s_fastPath</a:t>
            </a:r>
            <a:r>
              <a:rPr lang="en-US" dirty="0"/>
              <a:t> )  // false across the whole wave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525486" y="693744"/>
            <a:ext cx="2090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exec mask: 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860800" y="692236"/>
          <a:ext cx="504842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</a:tblGrid>
              <a:tr h="370840"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.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38201" y="1631975"/>
            <a:ext cx="2114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Thread 0 (</a:t>
            </a:r>
            <a:r>
              <a:rPr lang="en-US" sz="1400" b="1" dirty="0" err="1" smtClean="0"/>
              <a:t>fastpath</a:t>
            </a:r>
            <a:r>
              <a:rPr lang="en-US" sz="1400" b="1" dirty="0" smtClean="0"/>
              <a:t> is true)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172201" y="1626939"/>
            <a:ext cx="2146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Thread 1 (</a:t>
            </a:r>
            <a:r>
              <a:rPr lang="en-US" sz="1400" b="1" dirty="0" err="1" smtClean="0"/>
              <a:t>fastPath</a:t>
            </a:r>
            <a:r>
              <a:rPr lang="en-US" sz="1400" b="1" dirty="0" smtClean="0"/>
              <a:t> is false)</a:t>
            </a:r>
            <a:endParaRPr lang="en-US" sz="1400" b="1" dirty="0"/>
          </a:p>
        </p:txBody>
      </p:sp>
      <p:sp>
        <p:nvSpPr>
          <p:cNvPr id="12" name="Rectangle 11"/>
          <p:cNvSpPr/>
          <p:nvPr/>
        </p:nvSpPr>
        <p:spPr>
          <a:xfrm>
            <a:off x="838201" y="4947051"/>
            <a:ext cx="4489703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172201" y="4947050"/>
            <a:ext cx="4489703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97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125363"/>
            <a:ext cx="44897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bool </a:t>
            </a:r>
            <a:r>
              <a:rPr lang="en-US" dirty="0" err="1" smtClean="0"/>
              <a:t>s_fastPath</a:t>
            </a:r>
            <a:r>
              <a:rPr lang="en-US" dirty="0" smtClean="0"/>
              <a:t> = </a:t>
            </a:r>
            <a:r>
              <a:rPr lang="en-US" dirty="0" err="1" smtClean="0"/>
              <a:t>WaveAllTrue</a:t>
            </a:r>
            <a:r>
              <a:rPr lang="en-US" dirty="0" smtClean="0"/>
              <a:t>(</a:t>
            </a:r>
            <a:r>
              <a:rPr lang="en-US" dirty="0" err="1" smtClean="0"/>
              <a:t>fastPath</a:t>
            </a:r>
            <a:r>
              <a:rPr lang="en-US" dirty="0" smtClean="0"/>
              <a:t>);</a:t>
            </a:r>
          </a:p>
          <a:p>
            <a:endParaRPr lang="en-US" dirty="0" smtClean="0"/>
          </a:p>
          <a:p>
            <a:r>
              <a:rPr lang="en-US" dirty="0"/>
              <a:t>if </a:t>
            </a:r>
            <a:r>
              <a:rPr lang="en-US" dirty="0" smtClean="0"/>
              <a:t>( </a:t>
            </a:r>
            <a:r>
              <a:rPr lang="en-US" dirty="0" err="1" smtClean="0"/>
              <a:t>s_fastPath</a:t>
            </a:r>
            <a:r>
              <a:rPr lang="en-US" dirty="0" smtClean="0"/>
              <a:t> )  // false across the whole wave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172201" y="2125363"/>
            <a:ext cx="46177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bool </a:t>
            </a:r>
            <a:r>
              <a:rPr lang="en-US" dirty="0" err="1"/>
              <a:t>s_fastPath</a:t>
            </a:r>
            <a:r>
              <a:rPr lang="en-US" dirty="0"/>
              <a:t> = </a:t>
            </a:r>
            <a:r>
              <a:rPr lang="en-US" dirty="0" err="1"/>
              <a:t>WaveAllTrue</a:t>
            </a:r>
            <a:r>
              <a:rPr lang="en-US" dirty="0"/>
              <a:t>(</a:t>
            </a:r>
            <a:r>
              <a:rPr lang="en-US" dirty="0" err="1"/>
              <a:t>fastPath</a:t>
            </a:r>
            <a:r>
              <a:rPr lang="en-US" dirty="0"/>
              <a:t>);</a:t>
            </a:r>
          </a:p>
          <a:p>
            <a:endParaRPr lang="en-US" dirty="0" smtClean="0"/>
          </a:p>
          <a:p>
            <a:r>
              <a:rPr lang="en-US" dirty="0"/>
              <a:t>if ( </a:t>
            </a:r>
            <a:r>
              <a:rPr lang="en-US" dirty="0" err="1"/>
              <a:t>s_fastPath</a:t>
            </a:r>
            <a:r>
              <a:rPr lang="en-US" dirty="0"/>
              <a:t> )  // false across the whole wave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525486" y="693744"/>
            <a:ext cx="2090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exec mask: 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860800" y="692236"/>
          <a:ext cx="504842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</a:tblGrid>
              <a:tr h="370840"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.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38201" y="1631975"/>
            <a:ext cx="2114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Thread 0 (</a:t>
            </a:r>
            <a:r>
              <a:rPr lang="en-US" sz="1400" b="1" dirty="0" err="1" smtClean="0"/>
              <a:t>fastpath</a:t>
            </a:r>
            <a:r>
              <a:rPr lang="en-US" sz="1400" b="1" dirty="0" smtClean="0"/>
              <a:t> is true)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172201" y="1626939"/>
            <a:ext cx="2146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Thread 1 (</a:t>
            </a:r>
            <a:r>
              <a:rPr lang="en-US" sz="1400" b="1" dirty="0" err="1" smtClean="0"/>
              <a:t>fastPath</a:t>
            </a:r>
            <a:r>
              <a:rPr lang="en-US" sz="1400" b="1" dirty="0" smtClean="0"/>
              <a:t> is false)</a:t>
            </a:r>
            <a:endParaRPr lang="en-US" sz="1400" b="1" dirty="0"/>
          </a:p>
        </p:txBody>
      </p:sp>
      <p:sp>
        <p:nvSpPr>
          <p:cNvPr id="16" name="Rectangle 15"/>
          <p:cNvSpPr/>
          <p:nvPr/>
        </p:nvSpPr>
        <p:spPr>
          <a:xfrm>
            <a:off x="838201" y="5646956"/>
            <a:ext cx="4489703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mr-IN" dirty="0" smtClean="0">
                <a:solidFill>
                  <a:schemeClr val="tx1"/>
                </a:solidFill>
              </a:rPr>
              <a:t>…</a:t>
            </a:r>
            <a:r>
              <a:rPr lang="en-US" dirty="0" smtClean="0">
                <a:solidFill>
                  <a:schemeClr val="tx1"/>
                </a:solidFill>
              </a:rPr>
              <a:t>rest of the code</a:t>
            </a:r>
            <a:r>
              <a:rPr lang="mr-IN" dirty="0" smtClean="0">
                <a:solidFill>
                  <a:schemeClr val="tx1"/>
                </a:solidFill>
              </a:rPr>
              <a:t>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172201" y="5621983"/>
            <a:ext cx="4489703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mr-IN" dirty="0" smtClean="0">
                <a:solidFill>
                  <a:schemeClr val="tx1"/>
                </a:solidFill>
              </a:rPr>
              <a:t>…</a:t>
            </a:r>
            <a:r>
              <a:rPr lang="en-US" dirty="0" smtClean="0">
                <a:solidFill>
                  <a:schemeClr val="tx1"/>
                </a:solidFill>
              </a:rPr>
              <a:t>rest of the code</a:t>
            </a:r>
            <a:r>
              <a:rPr lang="mr-IN" dirty="0" smtClean="0">
                <a:solidFill>
                  <a:schemeClr val="tx1"/>
                </a:solidFill>
              </a:rPr>
              <a:t>…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66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5952" y="2706624"/>
            <a:ext cx="8766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mtClean="0"/>
              <a:t>Wave vis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458558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18231" y="796828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654402" y="796828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616699" y="796828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52870" y="796825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718231" y="1406428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654402" y="1406428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616699" y="1406428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52870" y="1406425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718231" y="2016025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654402" y="2016025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616699" y="2016025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552870" y="2016022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718231" y="2625619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654402" y="2625619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616699" y="2625619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552870" y="2625616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718231" y="3235210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654402" y="3235210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616699" y="3235210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552870" y="3235207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718231" y="3844798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654402" y="3844798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616699" y="3844798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552870" y="3844795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718231" y="4454383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654402" y="4454383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616699" y="4454383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552870" y="4454380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718231" y="5063965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654402" y="5063965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616699" y="5063965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552870" y="5063962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191568" y="796828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8127739" y="796828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9090036" y="796828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0026207" y="796825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191568" y="1406428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8127739" y="1406428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9090036" y="1406428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0026207" y="1406425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7191568" y="2016025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127739" y="2016025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9090036" y="2016025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10026207" y="2016022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7191568" y="2625619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8127739" y="2625619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9090036" y="2625619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0026207" y="2625616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191568" y="3235210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8127739" y="3235210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9090036" y="3235210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10026207" y="3235207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7191568" y="3844798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127739" y="3844798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9090036" y="3844798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10026207" y="3844795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191568" y="4454383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8127739" y="4454383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9090036" y="4454383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0026207" y="4454380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7191568" y="5063965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8127739" y="5063965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9090036" y="5063965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0026207" y="5063962"/>
            <a:ext cx="836023" cy="47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thread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52767" y="472403"/>
            <a:ext cx="4010297" cy="5603966"/>
          </a:xfrm>
          <a:prstGeom prst="rect">
            <a:avLst/>
          </a:prstGeom>
          <a:solidFill>
            <a:schemeClr val="accent6">
              <a:lumMod val="40000"/>
              <a:lumOff val="60000"/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7082710" y="472403"/>
            <a:ext cx="4010297" cy="5603966"/>
          </a:xfrm>
          <a:prstGeom prst="rect">
            <a:avLst/>
          </a:prstGeom>
          <a:solidFill>
            <a:schemeClr val="accent6">
              <a:lumMod val="40000"/>
              <a:lumOff val="60000"/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72413" y="5707037"/>
            <a:ext cx="133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Wave</a:t>
            </a:r>
            <a:endParaRPr lang="en-US"/>
          </a:p>
        </p:txBody>
      </p:sp>
      <p:sp>
        <p:nvSpPr>
          <p:cNvPr id="121" name="TextBox 120"/>
          <p:cNvSpPr txBox="1"/>
          <p:nvPr/>
        </p:nvSpPr>
        <p:spPr>
          <a:xfrm>
            <a:off x="8635014" y="5707037"/>
            <a:ext cx="133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Wave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9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5952" y="2706624"/>
            <a:ext cx="8766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Some </a:t>
            </a:r>
            <a:r>
              <a:rPr lang="en-US" sz="4000" dirty="0" err="1" smtClean="0"/>
              <a:t>intrinsics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4208224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419987"/>
              </p:ext>
            </p:extLst>
          </p:nvPr>
        </p:nvGraphicFramePr>
        <p:xfrm>
          <a:off x="2032000" y="719666"/>
          <a:ext cx="8128000" cy="3479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59456"/>
                <a:gridCol w="536854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Intrinsic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Description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uint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WaveGetLaneIndex</a:t>
                      </a:r>
                      <a:r>
                        <a:rPr lang="en-US" sz="1400" dirty="0" smtClean="0"/>
                        <a:t>()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Returns the index of the lane within the current lane (in a</a:t>
                      </a:r>
                      <a:r>
                        <a:rPr lang="en-US" sz="1400" baseline="0" dirty="0" smtClean="0"/>
                        <a:t> VGPR of course)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uint4 </a:t>
                      </a:r>
                      <a:r>
                        <a:rPr lang="en-US" sz="1400" dirty="0" err="1" smtClean="0"/>
                        <a:t>WaveActiveBallot</a:t>
                      </a:r>
                      <a:r>
                        <a:rPr lang="en-US" sz="1400" dirty="0" smtClean="0"/>
                        <a:t>(bool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Return</a:t>
                      </a:r>
                      <a:r>
                        <a:rPr lang="en-US" sz="1400" baseline="0" dirty="0" smtClean="0"/>
                        <a:t>s a 64-bit mask containing the result of the passed predicate for all the active lanes. This mask will be in a SGPR.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bool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WaveActiveAnyTrue</a:t>
                      </a:r>
                      <a:r>
                        <a:rPr lang="en-US" sz="1400" baseline="0" dirty="0" smtClean="0"/>
                        <a:t>(bool)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Probably</a:t>
                      </a:r>
                      <a:r>
                        <a:rPr lang="en-US" sz="1400" baseline="0" dirty="0" smtClean="0"/>
                        <a:t> using ballot, it returns whether the predicate passed is true for </a:t>
                      </a:r>
                      <a:r>
                        <a:rPr lang="en-US" sz="1400" b="1" baseline="0" dirty="0" smtClean="0"/>
                        <a:t>any</a:t>
                      </a:r>
                      <a:r>
                        <a:rPr lang="en-US" sz="1400" baseline="0" dirty="0" smtClean="0"/>
                        <a:t> active lane. Result is in SGPR.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bool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WaveActiveAllTrue</a:t>
                      </a:r>
                      <a:r>
                        <a:rPr lang="en-US" sz="1400" baseline="0" dirty="0" smtClean="0"/>
                        <a:t>(bool)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Probably</a:t>
                      </a:r>
                      <a:r>
                        <a:rPr lang="en-US" sz="1400" baseline="0" dirty="0" smtClean="0"/>
                        <a:t> using ballot, it returns whether the predicate passed is true for </a:t>
                      </a:r>
                      <a:r>
                        <a:rPr lang="en-US" sz="1400" b="1" baseline="0" dirty="0" smtClean="0"/>
                        <a:t>all </a:t>
                      </a:r>
                      <a:r>
                        <a:rPr lang="en-US" sz="1400" baseline="0" dirty="0" smtClean="0"/>
                        <a:t>active lane. Result is in SGPR.</a:t>
                      </a:r>
                      <a:endParaRPr lang="en-US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&lt;type&gt; </a:t>
                      </a:r>
                      <a:r>
                        <a:rPr lang="en-US" sz="1400" dirty="0" err="1" smtClean="0"/>
                        <a:t>WaveReadLaneFirst</a:t>
                      </a:r>
                      <a:r>
                        <a:rPr lang="en-US" sz="1400" dirty="0" smtClean="0"/>
                        <a:t>(&lt;type&gt;)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Returns</a:t>
                      </a:r>
                      <a:r>
                        <a:rPr lang="en-US" sz="1400" baseline="0" dirty="0" smtClean="0"/>
                        <a:t> the value of the passed expression for the first active lane in the wave. Result is in SGPR.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&lt;type&gt; </a:t>
                      </a:r>
                      <a:r>
                        <a:rPr lang="en-US" sz="1400" dirty="0" err="1" smtClean="0"/>
                        <a:t>WaveActiveMin</a:t>
                      </a:r>
                      <a:r>
                        <a:rPr lang="en-US" sz="1400" dirty="0" smtClean="0"/>
                        <a:t>(&lt;type&gt;)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Returns</a:t>
                      </a:r>
                      <a:r>
                        <a:rPr lang="en-US" sz="1400" baseline="0" dirty="0" smtClean="0"/>
                        <a:t> the minimum value of the passed expression across all active lanes in the wave. Result is in SGPR.</a:t>
                      </a:r>
                      <a:endParaRPr lang="en-US" sz="14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369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1552" y="2718816"/>
            <a:ext cx="8766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Latency hiding example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4903012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6568" y="1015890"/>
            <a:ext cx="277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float4 </a:t>
            </a:r>
            <a:r>
              <a:rPr lang="en-US" dirty="0" smtClean="0"/>
              <a:t>b = b0 + b1;</a:t>
            </a:r>
          </a:p>
          <a:p>
            <a:r>
              <a:rPr lang="en-US" dirty="0" smtClean="0"/>
              <a:t>float4 c = a + b;</a:t>
            </a:r>
          </a:p>
          <a:p>
            <a:r>
              <a:rPr lang="en-US" dirty="0" smtClean="0"/>
              <a:t>float4 d = c * e; </a:t>
            </a:r>
          </a:p>
          <a:p>
            <a:endParaRPr lang="en-US" dirty="0"/>
          </a:p>
          <a:p>
            <a:r>
              <a:rPr lang="en-US" dirty="0" smtClean="0"/>
              <a:t>float4 f = </a:t>
            </a:r>
            <a:r>
              <a:rPr lang="en-US" dirty="0" err="1" smtClean="0"/>
              <a:t>load_data</a:t>
            </a:r>
            <a:r>
              <a:rPr lang="en-US" dirty="0" smtClean="0"/>
              <a:t>();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float4 g = f + h;</a:t>
            </a:r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 rest of code 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99048" y="1015890"/>
            <a:ext cx="277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float4 b = b0 + b1;</a:t>
            </a:r>
          </a:p>
          <a:p>
            <a:r>
              <a:rPr lang="en-US" dirty="0" smtClean="0"/>
              <a:t>float4 c = a + b;</a:t>
            </a:r>
          </a:p>
          <a:p>
            <a:r>
              <a:rPr lang="en-US" dirty="0" smtClean="0"/>
              <a:t>float4 d = c * e; </a:t>
            </a:r>
          </a:p>
          <a:p>
            <a:endParaRPr lang="en-US" dirty="0"/>
          </a:p>
          <a:p>
            <a:r>
              <a:rPr lang="en-US" dirty="0" smtClean="0"/>
              <a:t>float4 f = </a:t>
            </a:r>
            <a:r>
              <a:rPr lang="en-US" dirty="0" err="1" smtClean="0"/>
              <a:t>load_data</a:t>
            </a:r>
            <a:r>
              <a:rPr lang="en-US" dirty="0" smtClean="0"/>
              <a:t>();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float4 g = f + h;</a:t>
            </a:r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 rest of code 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755904" y="4754880"/>
            <a:ext cx="304800" cy="256032"/>
          </a:xfrm>
          <a:prstGeom prst="rect">
            <a:avLst/>
          </a:prstGeom>
          <a:solidFill>
            <a:schemeClr val="accent4"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790188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363980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970532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577084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183636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7" idx="3"/>
            <a:endCxn id="18" idx="1"/>
          </p:cNvCxnSpPr>
          <p:nvPr/>
        </p:nvCxnSpPr>
        <p:spPr>
          <a:xfrm>
            <a:off x="1060704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668780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275332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881884" y="4895088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486912" y="4919472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821680" y="4754880"/>
            <a:ext cx="304800" cy="256032"/>
          </a:xfrm>
          <a:prstGeom prst="rect">
            <a:avLst/>
          </a:prstGeom>
          <a:solidFill>
            <a:schemeClr val="accent4"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855964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429756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036308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642860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249412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>
            <a:stCxn id="31" idx="3"/>
          </p:cNvCxnSpPr>
          <p:nvPr/>
        </p:nvCxnSpPr>
        <p:spPr>
          <a:xfrm>
            <a:off x="6126480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734556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341108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947660" y="4895088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8552688" y="4919472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1516381" y="1015890"/>
            <a:ext cx="2578608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5770626" y="937220"/>
            <a:ext cx="3444240" cy="3019662"/>
          </a:xfrm>
          <a:prstGeom prst="rect">
            <a:avLst/>
          </a:prstGeom>
          <a:solidFill>
            <a:schemeClr val="bg2">
              <a:lumMod val="75000"/>
              <a:alpha val="44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4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1" y="2125363"/>
            <a:ext cx="40059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f ( </a:t>
            </a:r>
            <a:r>
              <a:rPr lang="en-US" dirty="0" err="1" smtClean="0"/>
              <a:t>fastPath</a:t>
            </a:r>
            <a:r>
              <a:rPr lang="en-US" dirty="0" smtClean="0"/>
              <a:t> )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172201" y="2125363"/>
            <a:ext cx="40059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f ( </a:t>
            </a:r>
            <a:r>
              <a:rPr lang="en-US" dirty="0" err="1" smtClean="0"/>
              <a:t>fastPath</a:t>
            </a:r>
            <a:r>
              <a:rPr lang="en-US" dirty="0" smtClean="0"/>
              <a:t> )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525486" y="693744"/>
            <a:ext cx="2090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exec mask: 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860800" y="692236"/>
          <a:ext cx="504842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</a:tblGrid>
              <a:tr h="370840"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.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838201" y="2125363"/>
            <a:ext cx="3022599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72201" y="2113006"/>
            <a:ext cx="3022599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38201" y="1631975"/>
            <a:ext cx="2114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Thread 0 (</a:t>
            </a:r>
            <a:r>
              <a:rPr lang="en-US" sz="1400" b="1" dirty="0" err="1" smtClean="0"/>
              <a:t>fastpath</a:t>
            </a:r>
            <a:r>
              <a:rPr lang="en-US" sz="1400" b="1" dirty="0" smtClean="0"/>
              <a:t> is true)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172201" y="1626939"/>
            <a:ext cx="2146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Thread 1 (</a:t>
            </a:r>
            <a:r>
              <a:rPr lang="en-US" sz="1400" b="1" dirty="0" err="1" smtClean="0"/>
              <a:t>fastPath</a:t>
            </a:r>
            <a:r>
              <a:rPr lang="en-US" sz="1400" b="1" dirty="0" smtClean="0"/>
              <a:t> is false)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10991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6568" y="1015890"/>
            <a:ext cx="277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float4 </a:t>
            </a:r>
            <a:r>
              <a:rPr lang="en-US" dirty="0" smtClean="0"/>
              <a:t>b = b0 + b1;</a:t>
            </a:r>
          </a:p>
          <a:p>
            <a:r>
              <a:rPr lang="en-US" dirty="0" smtClean="0"/>
              <a:t>float4 c = a + b;</a:t>
            </a:r>
          </a:p>
          <a:p>
            <a:r>
              <a:rPr lang="en-US" dirty="0" smtClean="0"/>
              <a:t>float4 d = c * e; </a:t>
            </a:r>
          </a:p>
          <a:p>
            <a:endParaRPr lang="en-US" dirty="0"/>
          </a:p>
          <a:p>
            <a:r>
              <a:rPr lang="en-US" dirty="0" smtClean="0"/>
              <a:t>float4 f = </a:t>
            </a:r>
            <a:r>
              <a:rPr lang="en-US" dirty="0" err="1" smtClean="0"/>
              <a:t>load_data</a:t>
            </a:r>
            <a:r>
              <a:rPr lang="en-US" dirty="0" smtClean="0"/>
              <a:t>();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float4 g = f + h;</a:t>
            </a:r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 rest of code 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99048" y="1015890"/>
            <a:ext cx="277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float4 b = b0 + b1;</a:t>
            </a:r>
          </a:p>
          <a:p>
            <a:r>
              <a:rPr lang="en-US" dirty="0" smtClean="0"/>
              <a:t>float4 c = a + b;</a:t>
            </a:r>
          </a:p>
          <a:p>
            <a:r>
              <a:rPr lang="en-US" dirty="0" smtClean="0"/>
              <a:t>float4 d = c * e; </a:t>
            </a:r>
          </a:p>
          <a:p>
            <a:endParaRPr lang="en-US" dirty="0"/>
          </a:p>
          <a:p>
            <a:r>
              <a:rPr lang="en-US" dirty="0" smtClean="0"/>
              <a:t>float4 f = </a:t>
            </a:r>
            <a:r>
              <a:rPr lang="en-US" dirty="0" err="1" smtClean="0"/>
              <a:t>load_data</a:t>
            </a:r>
            <a:r>
              <a:rPr lang="en-US" dirty="0" smtClean="0"/>
              <a:t>();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float4 g = f + h;</a:t>
            </a:r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 rest of code 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755904" y="4754880"/>
            <a:ext cx="304800" cy="256032"/>
          </a:xfrm>
          <a:prstGeom prst="rect">
            <a:avLst/>
          </a:prstGeom>
          <a:solidFill>
            <a:schemeClr val="accent4"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790188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363980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970532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577084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183636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7" idx="3"/>
            <a:endCxn id="18" idx="1"/>
          </p:cNvCxnSpPr>
          <p:nvPr/>
        </p:nvCxnSpPr>
        <p:spPr>
          <a:xfrm>
            <a:off x="1060704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668780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275332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881884" y="4895088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486912" y="4919472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821680" y="4754880"/>
            <a:ext cx="304800" cy="256032"/>
          </a:xfrm>
          <a:prstGeom prst="rect">
            <a:avLst/>
          </a:prstGeom>
          <a:solidFill>
            <a:schemeClr val="accent4"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855964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429756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036308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642860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249412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>
            <a:stCxn id="31" idx="3"/>
          </p:cNvCxnSpPr>
          <p:nvPr/>
        </p:nvCxnSpPr>
        <p:spPr>
          <a:xfrm>
            <a:off x="6126480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734556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341108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947660" y="4895088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8552688" y="4919472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1491996" y="1357266"/>
            <a:ext cx="2578608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5770626" y="937220"/>
            <a:ext cx="3444240" cy="3019662"/>
          </a:xfrm>
          <a:prstGeom prst="rect">
            <a:avLst/>
          </a:prstGeom>
          <a:solidFill>
            <a:schemeClr val="bg2">
              <a:lumMod val="75000"/>
              <a:alpha val="44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75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6568" y="1015890"/>
            <a:ext cx="277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float4 </a:t>
            </a:r>
            <a:r>
              <a:rPr lang="en-US" dirty="0" smtClean="0"/>
              <a:t>b = b0 + b1;</a:t>
            </a:r>
          </a:p>
          <a:p>
            <a:r>
              <a:rPr lang="en-US" dirty="0" smtClean="0"/>
              <a:t>float4 c = a + b;</a:t>
            </a:r>
          </a:p>
          <a:p>
            <a:r>
              <a:rPr lang="en-US" dirty="0" smtClean="0"/>
              <a:t>float4 d = c * e; </a:t>
            </a:r>
          </a:p>
          <a:p>
            <a:endParaRPr lang="en-US" dirty="0"/>
          </a:p>
          <a:p>
            <a:r>
              <a:rPr lang="en-US" dirty="0" smtClean="0"/>
              <a:t>float4 f = </a:t>
            </a:r>
            <a:r>
              <a:rPr lang="en-US" dirty="0" err="1" smtClean="0"/>
              <a:t>load_data</a:t>
            </a:r>
            <a:r>
              <a:rPr lang="en-US" dirty="0" smtClean="0"/>
              <a:t>();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float4 g = f + h;</a:t>
            </a:r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 rest of code 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99048" y="1015890"/>
            <a:ext cx="277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float4 b = b0 + b1;</a:t>
            </a:r>
          </a:p>
          <a:p>
            <a:r>
              <a:rPr lang="en-US" dirty="0" smtClean="0"/>
              <a:t>float4 c = a + b;</a:t>
            </a:r>
          </a:p>
          <a:p>
            <a:r>
              <a:rPr lang="en-US" dirty="0" smtClean="0"/>
              <a:t>float4 d = c * e; </a:t>
            </a:r>
          </a:p>
          <a:p>
            <a:endParaRPr lang="en-US" dirty="0"/>
          </a:p>
          <a:p>
            <a:r>
              <a:rPr lang="en-US" dirty="0" smtClean="0"/>
              <a:t>float4 f = </a:t>
            </a:r>
            <a:r>
              <a:rPr lang="en-US" dirty="0" err="1" smtClean="0"/>
              <a:t>load_data</a:t>
            </a:r>
            <a:r>
              <a:rPr lang="en-US" dirty="0" smtClean="0"/>
              <a:t>();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float4 g = f + h;</a:t>
            </a:r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 rest of code 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755904" y="4754880"/>
            <a:ext cx="304800" cy="256032"/>
          </a:xfrm>
          <a:prstGeom prst="rect">
            <a:avLst/>
          </a:prstGeom>
          <a:solidFill>
            <a:schemeClr val="accent4"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790188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363980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970532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577084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183636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7" idx="3"/>
            <a:endCxn id="18" idx="1"/>
          </p:cNvCxnSpPr>
          <p:nvPr/>
        </p:nvCxnSpPr>
        <p:spPr>
          <a:xfrm>
            <a:off x="1060704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668780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275332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881884" y="4895088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486912" y="4919472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821680" y="4754880"/>
            <a:ext cx="304800" cy="256032"/>
          </a:xfrm>
          <a:prstGeom prst="rect">
            <a:avLst/>
          </a:prstGeom>
          <a:solidFill>
            <a:schemeClr val="accent4"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855964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429756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036308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642860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249412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>
            <a:stCxn id="31" idx="3"/>
          </p:cNvCxnSpPr>
          <p:nvPr/>
        </p:nvCxnSpPr>
        <p:spPr>
          <a:xfrm>
            <a:off x="6126480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734556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341108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947660" y="4895088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8552688" y="4919472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1496568" y="1576722"/>
            <a:ext cx="2578608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770626" y="937220"/>
            <a:ext cx="3444240" cy="3019662"/>
          </a:xfrm>
          <a:prstGeom prst="rect">
            <a:avLst/>
          </a:prstGeom>
          <a:solidFill>
            <a:schemeClr val="bg2">
              <a:lumMod val="75000"/>
              <a:alpha val="44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35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6568" y="1015890"/>
            <a:ext cx="277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float4 </a:t>
            </a:r>
            <a:r>
              <a:rPr lang="en-US" dirty="0" smtClean="0"/>
              <a:t>b = b0 + b1;</a:t>
            </a:r>
          </a:p>
          <a:p>
            <a:r>
              <a:rPr lang="en-US" dirty="0" smtClean="0"/>
              <a:t>float4 c = a + b;</a:t>
            </a:r>
          </a:p>
          <a:p>
            <a:r>
              <a:rPr lang="en-US" dirty="0" smtClean="0"/>
              <a:t>float4 d = c * e; </a:t>
            </a:r>
          </a:p>
          <a:p>
            <a:endParaRPr lang="en-US" dirty="0"/>
          </a:p>
          <a:p>
            <a:r>
              <a:rPr lang="en-US" dirty="0" smtClean="0"/>
              <a:t>float4 f = </a:t>
            </a:r>
            <a:r>
              <a:rPr lang="en-US" dirty="0" err="1" smtClean="0"/>
              <a:t>load_data</a:t>
            </a:r>
            <a:r>
              <a:rPr lang="en-US" dirty="0" smtClean="0"/>
              <a:t>();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float4 g = f + h;</a:t>
            </a:r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 rest of code 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99048" y="1015890"/>
            <a:ext cx="277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float4 b = b0 + b1;</a:t>
            </a:r>
          </a:p>
          <a:p>
            <a:r>
              <a:rPr lang="en-US" dirty="0" smtClean="0"/>
              <a:t>float4 c = a + b;</a:t>
            </a:r>
          </a:p>
          <a:p>
            <a:r>
              <a:rPr lang="en-US" dirty="0" smtClean="0"/>
              <a:t>float4 d = c * e; </a:t>
            </a:r>
          </a:p>
          <a:p>
            <a:endParaRPr lang="en-US" dirty="0"/>
          </a:p>
          <a:p>
            <a:r>
              <a:rPr lang="en-US" dirty="0" smtClean="0"/>
              <a:t>float4 f = </a:t>
            </a:r>
            <a:r>
              <a:rPr lang="en-US" dirty="0" err="1" smtClean="0"/>
              <a:t>load_data</a:t>
            </a:r>
            <a:r>
              <a:rPr lang="en-US" dirty="0" smtClean="0"/>
              <a:t>();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float4 g = f + h;</a:t>
            </a:r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 rest of code 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755904" y="4754880"/>
            <a:ext cx="304800" cy="256032"/>
          </a:xfrm>
          <a:prstGeom prst="rect">
            <a:avLst/>
          </a:prstGeom>
          <a:solidFill>
            <a:schemeClr val="accent4"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790188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363980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970532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577084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183636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7" idx="3"/>
            <a:endCxn id="18" idx="1"/>
          </p:cNvCxnSpPr>
          <p:nvPr/>
        </p:nvCxnSpPr>
        <p:spPr>
          <a:xfrm>
            <a:off x="1060704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668780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275332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881884" y="4895088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486912" y="4919472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821680" y="4754880"/>
            <a:ext cx="304800" cy="256032"/>
          </a:xfrm>
          <a:prstGeom prst="rect">
            <a:avLst/>
          </a:prstGeom>
          <a:solidFill>
            <a:schemeClr val="accent4"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855964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429756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036308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642860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249412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>
            <a:stCxn id="31" idx="3"/>
          </p:cNvCxnSpPr>
          <p:nvPr/>
        </p:nvCxnSpPr>
        <p:spPr>
          <a:xfrm>
            <a:off x="6126480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734556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341108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947660" y="4895088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8552688" y="4919472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1496568" y="2125776"/>
            <a:ext cx="2578608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770626" y="937220"/>
            <a:ext cx="3444240" cy="3019662"/>
          </a:xfrm>
          <a:prstGeom prst="rect">
            <a:avLst/>
          </a:prstGeom>
          <a:solidFill>
            <a:schemeClr val="bg2">
              <a:lumMod val="75000"/>
              <a:alpha val="44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16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6568" y="1015890"/>
            <a:ext cx="277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float4 </a:t>
            </a:r>
            <a:r>
              <a:rPr lang="en-US" dirty="0" smtClean="0"/>
              <a:t>b = b0 + b1;</a:t>
            </a:r>
          </a:p>
          <a:p>
            <a:r>
              <a:rPr lang="en-US" dirty="0" smtClean="0"/>
              <a:t>float4 c = a + b;</a:t>
            </a:r>
          </a:p>
          <a:p>
            <a:r>
              <a:rPr lang="en-US" dirty="0" smtClean="0"/>
              <a:t>float4 d = c * e; </a:t>
            </a:r>
          </a:p>
          <a:p>
            <a:endParaRPr lang="en-US" dirty="0"/>
          </a:p>
          <a:p>
            <a:r>
              <a:rPr lang="en-US" dirty="0" smtClean="0"/>
              <a:t>float4 f = </a:t>
            </a:r>
            <a:r>
              <a:rPr lang="en-US" dirty="0" err="1" smtClean="0"/>
              <a:t>load_data</a:t>
            </a:r>
            <a:r>
              <a:rPr lang="en-US" dirty="0" smtClean="0"/>
              <a:t>();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float4 g = f + h;</a:t>
            </a:r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 rest of code 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99048" y="1015890"/>
            <a:ext cx="277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float4 b = b0 + b1;</a:t>
            </a:r>
          </a:p>
          <a:p>
            <a:r>
              <a:rPr lang="en-US" dirty="0" smtClean="0"/>
              <a:t>float4 c = a + b;</a:t>
            </a:r>
          </a:p>
          <a:p>
            <a:r>
              <a:rPr lang="en-US" dirty="0" smtClean="0"/>
              <a:t>float4 d = c * e; </a:t>
            </a:r>
          </a:p>
          <a:p>
            <a:endParaRPr lang="en-US" dirty="0"/>
          </a:p>
          <a:p>
            <a:r>
              <a:rPr lang="en-US" dirty="0" smtClean="0"/>
              <a:t>float4 f = </a:t>
            </a:r>
            <a:r>
              <a:rPr lang="en-US" dirty="0" err="1" smtClean="0"/>
              <a:t>load_data</a:t>
            </a:r>
            <a:r>
              <a:rPr lang="en-US" dirty="0" smtClean="0"/>
              <a:t>();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float4 g = f + h;</a:t>
            </a:r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 rest of code 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755904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790188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363980" y="4754880"/>
            <a:ext cx="304800" cy="256032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970532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577084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183636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7" idx="3"/>
            <a:endCxn id="18" idx="1"/>
          </p:cNvCxnSpPr>
          <p:nvPr/>
        </p:nvCxnSpPr>
        <p:spPr>
          <a:xfrm>
            <a:off x="1060704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668780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275332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881884" y="4895088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486912" y="4919472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821680" y="4754880"/>
            <a:ext cx="304800" cy="256032"/>
          </a:xfrm>
          <a:prstGeom prst="rect">
            <a:avLst/>
          </a:prstGeom>
          <a:solidFill>
            <a:schemeClr val="accent4"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855964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429756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036308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642860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249412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>
            <a:stCxn id="31" idx="3"/>
          </p:cNvCxnSpPr>
          <p:nvPr/>
        </p:nvCxnSpPr>
        <p:spPr>
          <a:xfrm>
            <a:off x="6126480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734556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341108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947660" y="4895088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8552688" y="4919472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1496568" y="2125776"/>
            <a:ext cx="2578608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159764" y="1015890"/>
            <a:ext cx="3444240" cy="3019662"/>
          </a:xfrm>
          <a:prstGeom prst="rect">
            <a:avLst/>
          </a:prstGeom>
          <a:solidFill>
            <a:schemeClr val="bg2">
              <a:lumMod val="75000"/>
              <a:alpha val="44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125718" y="1015890"/>
            <a:ext cx="2578608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46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6568" y="1015890"/>
            <a:ext cx="277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float4 </a:t>
            </a:r>
            <a:r>
              <a:rPr lang="en-US" dirty="0" smtClean="0"/>
              <a:t>b = b0 + b1;</a:t>
            </a:r>
          </a:p>
          <a:p>
            <a:r>
              <a:rPr lang="en-US" dirty="0" smtClean="0"/>
              <a:t>float4 c = a + b;</a:t>
            </a:r>
          </a:p>
          <a:p>
            <a:r>
              <a:rPr lang="en-US" dirty="0" smtClean="0"/>
              <a:t>float4 d = c * e; </a:t>
            </a:r>
          </a:p>
          <a:p>
            <a:endParaRPr lang="en-US" dirty="0"/>
          </a:p>
          <a:p>
            <a:r>
              <a:rPr lang="en-US" dirty="0" smtClean="0"/>
              <a:t>float4 f = </a:t>
            </a:r>
            <a:r>
              <a:rPr lang="en-US" dirty="0" err="1" smtClean="0"/>
              <a:t>load_data</a:t>
            </a:r>
            <a:r>
              <a:rPr lang="en-US" dirty="0" smtClean="0"/>
              <a:t>();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float4 g = f + h;</a:t>
            </a:r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 rest of code 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99048" y="1015890"/>
            <a:ext cx="277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float4 b = b0 + b1;</a:t>
            </a:r>
          </a:p>
          <a:p>
            <a:r>
              <a:rPr lang="en-US" dirty="0" smtClean="0"/>
              <a:t>float4 c = a + b;</a:t>
            </a:r>
          </a:p>
          <a:p>
            <a:r>
              <a:rPr lang="en-US" dirty="0" smtClean="0"/>
              <a:t>float4 d = c * e; </a:t>
            </a:r>
          </a:p>
          <a:p>
            <a:endParaRPr lang="en-US" dirty="0"/>
          </a:p>
          <a:p>
            <a:r>
              <a:rPr lang="en-US" dirty="0" smtClean="0"/>
              <a:t>float4 f = </a:t>
            </a:r>
            <a:r>
              <a:rPr lang="en-US" dirty="0" err="1" smtClean="0"/>
              <a:t>load_data</a:t>
            </a:r>
            <a:r>
              <a:rPr lang="en-US" dirty="0" smtClean="0"/>
              <a:t>();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float4 g = f + h;</a:t>
            </a:r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 rest of code 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755904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790188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363980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970532" y="4754880"/>
            <a:ext cx="304800" cy="256032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577084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183636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7" idx="3"/>
            <a:endCxn id="18" idx="1"/>
          </p:cNvCxnSpPr>
          <p:nvPr/>
        </p:nvCxnSpPr>
        <p:spPr>
          <a:xfrm>
            <a:off x="1060704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668780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275332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881884" y="4895088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486912" y="4919472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821680" y="4754880"/>
            <a:ext cx="304800" cy="256032"/>
          </a:xfrm>
          <a:prstGeom prst="rect">
            <a:avLst/>
          </a:prstGeom>
          <a:solidFill>
            <a:schemeClr val="accent4"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855964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429756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036308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642860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249412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>
            <a:stCxn id="31" idx="3"/>
          </p:cNvCxnSpPr>
          <p:nvPr/>
        </p:nvCxnSpPr>
        <p:spPr>
          <a:xfrm>
            <a:off x="6126480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734556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341108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947660" y="4895088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8552688" y="4919472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1496568" y="2125776"/>
            <a:ext cx="2578608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159764" y="1015890"/>
            <a:ext cx="3444240" cy="3019662"/>
          </a:xfrm>
          <a:prstGeom prst="rect">
            <a:avLst/>
          </a:prstGeom>
          <a:solidFill>
            <a:schemeClr val="bg2">
              <a:lumMod val="75000"/>
              <a:alpha val="44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099048" y="1320690"/>
            <a:ext cx="2578608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42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6568" y="1015890"/>
            <a:ext cx="277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float4 </a:t>
            </a:r>
            <a:r>
              <a:rPr lang="en-US" dirty="0" smtClean="0"/>
              <a:t>b = b0 + b1;</a:t>
            </a:r>
          </a:p>
          <a:p>
            <a:r>
              <a:rPr lang="en-US" dirty="0" smtClean="0"/>
              <a:t>float4 c = a + b;</a:t>
            </a:r>
          </a:p>
          <a:p>
            <a:r>
              <a:rPr lang="en-US" dirty="0" smtClean="0"/>
              <a:t>float4 d = c * e; </a:t>
            </a:r>
          </a:p>
          <a:p>
            <a:endParaRPr lang="en-US" dirty="0"/>
          </a:p>
          <a:p>
            <a:r>
              <a:rPr lang="en-US" dirty="0" smtClean="0"/>
              <a:t>float4 f = </a:t>
            </a:r>
            <a:r>
              <a:rPr lang="en-US" dirty="0" err="1" smtClean="0"/>
              <a:t>load_data</a:t>
            </a:r>
            <a:r>
              <a:rPr lang="en-US" dirty="0" smtClean="0"/>
              <a:t>();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float4 g = f + h;</a:t>
            </a:r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 rest of code 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99048" y="1015890"/>
            <a:ext cx="277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float4 b = b0 + b1;</a:t>
            </a:r>
          </a:p>
          <a:p>
            <a:r>
              <a:rPr lang="en-US" dirty="0" smtClean="0"/>
              <a:t>float4 c = a + b;</a:t>
            </a:r>
          </a:p>
          <a:p>
            <a:r>
              <a:rPr lang="en-US" dirty="0" smtClean="0"/>
              <a:t>float4 d = c * e; </a:t>
            </a:r>
          </a:p>
          <a:p>
            <a:endParaRPr lang="en-US" dirty="0"/>
          </a:p>
          <a:p>
            <a:r>
              <a:rPr lang="en-US" dirty="0" smtClean="0"/>
              <a:t>float4 f = </a:t>
            </a:r>
            <a:r>
              <a:rPr lang="en-US" dirty="0" err="1" smtClean="0"/>
              <a:t>load_data</a:t>
            </a:r>
            <a:r>
              <a:rPr lang="en-US" dirty="0" smtClean="0"/>
              <a:t>();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float4 g = f + h;</a:t>
            </a:r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 rest of code 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755904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790188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363980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970532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577084" y="4754880"/>
            <a:ext cx="304800" cy="256032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183636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7" idx="3"/>
            <a:endCxn id="18" idx="1"/>
          </p:cNvCxnSpPr>
          <p:nvPr/>
        </p:nvCxnSpPr>
        <p:spPr>
          <a:xfrm>
            <a:off x="1060704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668780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275332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881884" y="4895088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486912" y="4919472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821680" y="4754880"/>
            <a:ext cx="304800" cy="256032"/>
          </a:xfrm>
          <a:prstGeom prst="rect">
            <a:avLst/>
          </a:prstGeom>
          <a:solidFill>
            <a:schemeClr val="accent4"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855964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429756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036308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642860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249412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>
            <a:stCxn id="31" idx="3"/>
          </p:cNvCxnSpPr>
          <p:nvPr/>
        </p:nvCxnSpPr>
        <p:spPr>
          <a:xfrm>
            <a:off x="6126480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734556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341108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947660" y="4895088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8552688" y="4919472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1496568" y="2125776"/>
            <a:ext cx="2578608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159764" y="1015890"/>
            <a:ext cx="3444240" cy="3019662"/>
          </a:xfrm>
          <a:prstGeom prst="rect">
            <a:avLst/>
          </a:prstGeom>
          <a:solidFill>
            <a:schemeClr val="bg2">
              <a:lumMod val="75000"/>
              <a:alpha val="44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125718" y="1576722"/>
            <a:ext cx="2578608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33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6568" y="1015890"/>
            <a:ext cx="277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float4 b = b0 + b1;</a:t>
            </a:r>
          </a:p>
          <a:p>
            <a:r>
              <a:rPr lang="en-US" dirty="0" smtClean="0"/>
              <a:t>float4 c = a + b;</a:t>
            </a:r>
          </a:p>
          <a:p>
            <a:r>
              <a:rPr lang="en-US" dirty="0" smtClean="0"/>
              <a:t>float4 d = c * e; </a:t>
            </a:r>
          </a:p>
          <a:p>
            <a:endParaRPr lang="en-US" dirty="0"/>
          </a:p>
          <a:p>
            <a:r>
              <a:rPr lang="en-US" dirty="0" smtClean="0"/>
              <a:t>float4 f = </a:t>
            </a:r>
            <a:r>
              <a:rPr lang="en-US" dirty="0" err="1" smtClean="0"/>
              <a:t>load_data</a:t>
            </a:r>
            <a:r>
              <a:rPr lang="en-US" dirty="0" smtClean="0"/>
              <a:t>();</a:t>
            </a:r>
          </a:p>
          <a:p>
            <a:r>
              <a:rPr lang="mr-IN" dirty="0" smtClean="0"/>
              <a:t>…</a:t>
            </a:r>
            <a:r>
              <a:rPr lang="en-US" dirty="0" smtClean="0"/>
              <a:t>.wait for result</a:t>
            </a:r>
            <a:r>
              <a:rPr lang="mr-IN" dirty="0" smtClean="0"/>
              <a:t>…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float4 g = f + h;</a:t>
            </a:r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 rest of code 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99048" y="1015890"/>
            <a:ext cx="277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float4 b = b0 + b1;</a:t>
            </a:r>
          </a:p>
          <a:p>
            <a:r>
              <a:rPr lang="en-US" dirty="0" smtClean="0"/>
              <a:t>float4 c = a + b;</a:t>
            </a:r>
          </a:p>
          <a:p>
            <a:r>
              <a:rPr lang="en-US" dirty="0" smtClean="0"/>
              <a:t>float4 d = c * e; </a:t>
            </a:r>
          </a:p>
          <a:p>
            <a:endParaRPr lang="en-US" dirty="0"/>
          </a:p>
          <a:p>
            <a:r>
              <a:rPr lang="en-US" dirty="0" smtClean="0"/>
              <a:t>float4 f = </a:t>
            </a:r>
            <a:r>
              <a:rPr lang="en-US" dirty="0" err="1" smtClean="0"/>
              <a:t>load_data</a:t>
            </a:r>
            <a:r>
              <a:rPr lang="en-US" dirty="0" smtClean="0"/>
              <a:t>();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float4 g = f + h;</a:t>
            </a:r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 rest of code 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755904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790188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363980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970532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577084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183636" y="4754880"/>
            <a:ext cx="304800" cy="256032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7" idx="3"/>
            <a:endCxn id="18" idx="1"/>
          </p:cNvCxnSpPr>
          <p:nvPr/>
        </p:nvCxnSpPr>
        <p:spPr>
          <a:xfrm>
            <a:off x="1060704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668780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275332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881884" y="4895088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486912" y="4919472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821680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855964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429756" y="4754880"/>
            <a:ext cx="304800" cy="256032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036308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642860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249412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>
            <a:stCxn id="31" idx="3"/>
          </p:cNvCxnSpPr>
          <p:nvPr/>
        </p:nvCxnSpPr>
        <p:spPr>
          <a:xfrm>
            <a:off x="6126480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734556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341108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947660" y="4895088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8552688" y="4919472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1516380" y="2447050"/>
            <a:ext cx="2578608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821680" y="776581"/>
            <a:ext cx="3444240" cy="3019662"/>
          </a:xfrm>
          <a:prstGeom prst="rect">
            <a:avLst/>
          </a:prstGeom>
          <a:solidFill>
            <a:schemeClr val="bg2">
              <a:lumMod val="75000"/>
              <a:alpha val="44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099048" y="2125775"/>
            <a:ext cx="2578608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0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6568" y="1015890"/>
            <a:ext cx="277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float4 b = b0 + b1;</a:t>
            </a:r>
          </a:p>
          <a:p>
            <a:r>
              <a:rPr lang="en-US" dirty="0" smtClean="0"/>
              <a:t>float4 c = a + b;</a:t>
            </a:r>
          </a:p>
          <a:p>
            <a:r>
              <a:rPr lang="en-US" dirty="0" smtClean="0"/>
              <a:t>float4 d = c * e; </a:t>
            </a:r>
          </a:p>
          <a:p>
            <a:endParaRPr lang="en-US" dirty="0"/>
          </a:p>
          <a:p>
            <a:r>
              <a:rPr lang="en-US" dirty="0" smtClean="0"/>
              <a:t>float4 f = </a:t>
            </a:r>
            <a:r>
              <a:rPr lang="en-US" dirty="0" err="1" smtClean="0"/>
              <a:t>load_data</a:t>
            </a:r>
            <a:r>
              <a:rPr lang="en-US" dirty="0" smtClean="0"/>
              <a:t>();</a:t>
            </a:r>
          </a:p>
          <a:p>
            <a:r>
              <a:rPr lang="mr-IN" dirty="0" smtClean="0"/>
              <a:t>…</a:t>
            </a:r>
            <a:r>
              <a:rPr lang="en-US" dirty="0" smtClean="0"/>
              <a:t>.wait for result</a:t>
            </a:r>
            <a:r>
              <a:rPr lang="mr-IN" dirty="0" smtClean="0"/>
              <a:t>…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float4 g = f + h;</a:t>
            </a:r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 rest of code 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99048" y="1015890"/>
            <a:ext cx="277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float4 b = b0 + b1;</a:t>
            </a:r>
          </a:p>
          <a:p>
            <a:r>
              <a:rPr lang="en-US" dirty="0" smtClean="0"/>
              <a:t>float4 c = a + b;</a:t>
            </a:r>
          </a:p>
          <a:p>
            <a:r>
              <a:rPr lang="en-US" dirty="0" smtClean="0"/>
              <a:t>float4 d = c * e; </a:t>
            </a:r>
          </a:p>
          <a:p>
            <a:endParaRPr lang="en-US" dirty="0"/>
          </a:p>
          <a:p>
            <a:r>
              <a:rPr lang="en-US" dirty="0" smtClean="0"/>
              <a:t>float4 f = </a:t>
            </a:r>
            <a:r>
              <a:rPr lang="en-US" dirty="0" err="1" smtClean="0"/>
              <a:t>load_data</a:t>
            </a:r>
            <a:r>
              <a:rPr lang="en-US" dirty="0" smtClean="0"/>
              <a:t>();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float4 g = f + h;</a:t>
            </a:r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 rest of code 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755904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790188" y="4754880"/>
            <a:ext cx="304800" cy="256032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363980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970532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577084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183636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7" idx="3"/>
            <a:endCxn id="18" idx="1"/>
          </p:cNvCxnSpPr>
          <p:nvPr/>
        </p:nvCxnSpPr>
        <p:spPr>
          <a:xfrm>
            <a:off x="1060704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668780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275332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881884" y="4895088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486912" y="4919472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821680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855964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429756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036308" y="4754880"/>
            <a:ext cx="304800" cy="256032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642860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249412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>
            <a:stCxn id="31" idx="3"/>
          </p:cNvCxnSpPr>
          <p:nvPr/>
        </p:nvCxnSpPr>
        <p:spPr>
          <a:xfrm>
            <a:off x="6126480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734556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341108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947660" y="4895088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8552688" y="4919472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1516380" y="2447050"/>
            <a:ext cx="2578608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821680" y="776581"/>
            <a:ext cx="3444240" cy="3019662"/>
          </a:xfrm>
          <a:prstGeom prst="rect">
            <a:avLst/>
          </a:prstGeom>
          <a:solidFill>
            <a:schemeClr val="bg2">
              <a:lumMod val="75000"/>
              <a:alpha val="44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099048" y="2125775"/>
            <a:ext cx="2578608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67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6568" y="1015890"/>
            <a:ext cx="277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float4 b = b0 + b1;</a:t>
            </a:r>
          </a:p>
          <a:p>
            <a:r>
              <a:rPr lang="en-US" dirty="0" smtClean="0"/>
              <a:t>float4 c = a + b;</a:t>
            </a:r>
          </a:p>
          <a:p>
            <a:r>
              <a:rPr lang="en-US" dirty="0" smtClean="0"/>
              <a:t>float4 d = c * e; </a:t>
            </a:r>
          </a:p>
          <a:p>
            <a:endParaRPr lang="en-US" dirty="0"/>
          </a:p>
          <a:p>
            <a:r>
              <a:rPr lang="en-US" dirty="0" smtClean="0"/>
              <a:t>float4 f = </a:t>
            </a:r>
            <a:r>
              <a:rPr lang="en-US" dirty="0" err="1" smtClean="0"/>
              <a:t>load_data</a:t>
            </a:r>
            <a:r>
              <a:rPr lang="en-US" dirty="0" smtClean="0"/>
              <a:t>();</a:t>
            </a:r>
          </a:p>
          <a:p>
            <a:r>
              <a:rPr lang="mr-IN" dirty="0" smtClean="0"/>
              <a:t>…</a:t>
            </a:r>
            <a:r>
              <a:rPr lang="en-US" dirty="0" smtClean="0"/>
              <a:t>.wait for result</a:t>
            </a:r>
            <a:r>
              <a:rPr lang="mr-IN" dirty="0" smtClean="0"/>
              <a:t>…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float4 g = f + h;</a:t>
            </a:r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 rest of code 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99048" y="1015890"/>
            <a:ext cx="2770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float4 b = b0 + b1;</a:t>
            </a:r>
          </a:p>
          <a:p>
            <a:r>
              <a:rPr lang="en-US" dirty="0" smtClean="0"/>
              <a:t>float4 c = a + b;</a:t>
            </a:r>
          </a:p>
          <a:p>
            <a:r>
              <a:rPr lang="en-US" dirty="0" smtClean="0"/>
              <a:t>float4 d = c * e; </a:t>
            </a:r>
          </a:p>
          <a:p>
            <a:endParaRPr lang="en-US" dirty="0"/>
          </a:p>
          <a:p>
            <a:r>
              <a:rPr lang="en-US" dirty="0" smtClean="0"/>
              <a:t>float4 f = </a:t>
            </a:r>
            <a:r>
              <a:rPr lang="en-US" dirty="0" err="1" smtClean="0"/>
              <a:t>load_data</a:t>
            </a:r>
            <a:r>
              <a:rPr lang="en-US" dirty="0" smtClean="0"/>
              <a:t>();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float4 g = f + h;</a:t>
            </a:r>
            <a:endParaRPr lang="en-US" dirty="0"/>
          </a:p>
          <a:p>
            <a:endParaRPr lang="en-US" dirty="0" smtClean="0"/>
          </a:p>
          <a:p>
            <a:r>
              <a:rPr lang="mr-IN" dirty="0" smtClean="0"/>
              <a:t>…</a:t>
            </a:r>
            <a:r>
              <a:rPr lang="en-US" dirty="0" smtClean="0"/>
              <a:t> rest of code 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755904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790188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363980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970532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577084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183636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7" idx="3"/>
            <a:endCxn id="18" idx="1"/>
          </p:cNvCxnSpPr>
          <p:nvPr/>
        </p:nvCxnSpPr>
        <p:spPr>
          <a:xfrm>
            <a:off x="1060704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668780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275332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881884" y="4895088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486912" y="4919472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821680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855964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429756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036308" y="4754880"/>
            <a:ext cx="304800" cy="256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642860" y="4754880"/>
            <a:ext cx="304800" cy="256032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249412" y="4754880"/>
            <a:ext cx="304800" cy="256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>
            <a:stCxn id="31" idx="3"/>
          </p:cNvCxnSpPr>
          <p:nvPr/>
        </p:nvCxnSpPr>
        <p:spPr>
          <a:xfrm>
            <a:off x="6126480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734556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341108" y="4882896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947660" y="4895088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8552688" y="4919472"/>
            <a:ext cx="3032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1496568" y="2946922"/>
            <a:ext cx="2578608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821680" y="776581"/>
            <a:ext cx="3444240" cy="3019662"/>
          </a:xfrm>
          <a:prstGeom prst="rect">
            <a:avLst/>
          </a:prstGeom>
          <a:solidFill>
            <a:schemeClr val="bg2">
              <a:lumMod val="75000"/>
              <a:alpha val="44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099048" y="2125775"/>
            <a:ext cx="2578608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>
            <a:stCxn id="17" idx="3"/>
          </p:cNvCxnSpPr>
          <p:nvPr/>
        </p:nvCxnSpPr>
        <p:spPr>
          <a:xfrm>
            <a:off x="4094988" y="4882896"/>
            <a:ext cx="172212" cy="6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270184" y="4765583"/>
            <a:ext cx="597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ready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2312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5648" y="2670048"/>
            <a:ext cx="8766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Single </a:t>
            </a:r>
            <a:r>
              <a:rPr lang="en-US" sz="4000" smtClean="0"/>
              <a:t>wave overlap multiple tiles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78347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1" y="2125363"/>
            <a:ext cx="40059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f ( </a:t>
            </a:r>
            <a:r>
              <a:rPr lang="en-US" dirty="0" err="1" smtClean="0"/>
              <a:t>fastPath</a:t>
            </a:r>
            <a:r>
              <a:rPr lang="en-US" dirty="0" smtClean="0"/>
              <a:t> )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172201" y="2125363"/>
            <a:ext cx="40059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f ( </a:t>
            </a:r>
            <a:r>
              <a:rPr lang="en-US" dirty="0" err="1" smtClean="0"/>
              <a:t>fastPath</a:t>
            </a:r>
            <a:r>
              <a:rPr lang="en-US" dirty="0" smtClean="0"/>
              <a:t> )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525486" y="693744"/>
            <a:ext cx="2090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exec mask: 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150052"/>
              </p:ext>
            </p:extLst>
          </p:nvPr>
        </p:nvGraphicFramePr>
        <p:xfrm>
          <a:off x="3860800" y="692236"/>
          <a:ext cx="504842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</a:tblGrid>
              <a:tr h="370840"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.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0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838201" y="2680764"/>
            <a:ext cx="3022599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72201" y="2680764"/>
            <a:ext cx="3022599" cy="321275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38201" y="1631975"/>
            <a:ext cx="2114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Thread 0 (</a:t>
            </a:r>
            <a:r>
              <a:rPr lang="en-US" sz="1400" b="1" dirty="0" err="1"/>
              <a:t>fastpath</a:t>
            </a:r>
            <a:r>
              <a:rPr lang="en-US" sz="1400" b="1" dirty="0"/>
              <a:t> is true)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72201" y="1626939"/>
            <a:ext cx="2146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Thread 1 (</a:t>
            </a:r>
            <a:r>
              <a:rPr lang="en-US" sz="1400" b="1" dirty="0" err="1"/>
              <a:t>fastPath</a:t>
            </a:r>
            <a:r>
              <a:rPr lang="en-US" sz="1400" b="1" dirty="0"/>
              <a:t> is false)</a:t>
            </a:r>
          </a:p>
        </p:txBody>
      </p:sp>
    </p:spTree>
    <p:extLst>
      <p:ext uri="{BB962C8B-B14F-4D97-AF65-F5344CB8AC3E}">
        <p14:creationId xmlns:p14="http://schemas.microsoft.com/office/powerpoint/2010/main" val="99738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51391"/>
              </p:ext>
            </p:extLst>
          </p:nvPr>
        </p:nvGraphicFramePr>
        <p:xfrm>
          <a:off x="2032000" y="719666"/>
          <a:ext cx="6100062" cy="58762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677"/>
                <a:gridCol w="1016677"/>
                <a:gridCol w="1016677"/>
                <a:gridCol w="1016677"/>
                <a:gridCol w="1016677"/>
                <a:gridCol w="1016677"/>
              </a:tblGrid>
              <a:tr h="97936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97936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</a:tr>
              <a:tr h="97936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7936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7936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7936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739136" y="1524338"/>
            <a:ext cx="1003808" cy="962830"/>
          </a:xfrm>
          <a:prstGeom prst="rect">
            <a:avLst/>
          </a:prstGeom>
          <a:solidFill>
            <a:schemeClr val="accent2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84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1552" y="2718816"/>
            <a:ext cx="8766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Non-</a:t>
            </a:r>
            <a:r>
              <a:rPr lang="en-US" sz="4000" dirty="0" err="1" smtClean="0"/>
              <a:t>scalarized</a:t>
            </a:r>
            <a:r>
              <a:rPr lang="en-US" sz="4000" dirty="0" smtClean="0"/>
              <a:t> light loop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722537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63054"/>
              </p:ext>
            </p:extLst>
          </p:nvPr>
        </p:nvGraphicFramePr>
        <p:xfrm>
          <a:off x="459232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37312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</a:t>
            </a:r>
            <a:r>
              <a:rPr lang="en-US" sz="1400" dirty="0" smtClean="0"/>
              <a:t> 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97946"/>
              </p:ext>
            </p:extLst>
          </p:nvPr>
        </p:nvGraphicFramePr>
        <p:xfrm>
          <a:off x="4196080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074160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970909"/>
              </p:ext>
            </p:extLst>
          </p:nvPr>
        </p:nvGraphicFramePr>
        <p:xfrm>
          <a:off x="7932928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811008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9232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0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28320" y="4279392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196080" y="4279392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932928" y="4279392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317999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1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054847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smtClean="0"/>
              <a:t> = 0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34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657102"/>
              </p:ext>
            </p:extLst>
          </p:nvPr>
        </p:nvGraphicFramePr>
        <p:xfrm>
          <a:off x="459232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423323"/>
              </p:ext>
            </p:extLst>
          </p:nvPr>
        </p:nvGraphicFramePr>
        <p:xfrm>
          <a:off x="4196080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866940"/>
              </p:ext>
            </p:extLst>
          </p:nvPr>
        </p:nvGraphicFramePr>
        <p:xfrm>
          <a:off x="7932928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59232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0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317999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1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054847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smtClean="0"/>
              <a:t> = 0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37312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</a:t>
            </a:r>
            <a:r>
              <a:rPr lang="en-US" sz="1400" dirty="0" smtClean="0"/>
              <a:t> 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074160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7811008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28320" y="4474464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196080" y="4474464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932928" y="4474464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9232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196080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7932928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59232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0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317999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1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054847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smtClean="0"/>
              <a:t> = 0 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37312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</a:t>
            </a:r>
            <a:r>
              <a:rPr lang="en-US" sz="1400" dirty="0" smtClean="0"/>
              <a:t> 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74160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7811008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28320" y="4693920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4196080" y="4693920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932928" y="4693920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8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328993"/>
              </p:ext>
            </p:extLst>
          </p:nvPr>
        </p:nvGraphicFramePr>
        <p:xfrm>
          <a:off x="459232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37312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</a:t>
            </a:r>
            <a:r>
              <a:rPr lang="en-US" sz="1400" dirty="0" smtClean="0"/>
              <a:t> 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959168"/>
              </p:ext>
            </p:extLst>
          </p:nvPr>
        </p:nvGraphicFramePr>
        <p:xfrm>
          <a:off x="4196080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074160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767189"/>
              </p:ext>
            </p:extLst>
          </p:nvPr>
        </p:nvGraphicFramePr>
        <p:xfrm>
          <a:off x="7932928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811008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9232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2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28320" y="4279392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196080" y="4279392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932928" y="4279392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317999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054847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16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73457"/>
              </p:ext>
            </p:extLst>
          </p:nvPr>
        </p:nvGraphicFramePr>
        <p:xfrm>
          <a:off x="459232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37312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</a:t>
            </a:r>
            <a:r>
              <a:rPr lang="en-US" sz="1400" dirty="0" smtClean="0"/>
              <a:t> 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083176"/>
              </p:ext>
            </p:extLst>
          </p:nvPr>
        </p:nvGraphicFramePr>
        <p:xfrm>
          <a:off x="4196080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074160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688119"/>
              </p:ext>
            </p:extLst>
          </p:nvPr>
        </p:nvGraphicFramePr>
        <p:xfrm>
          <a:off x="7932928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811008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9232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2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317999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054847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3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28320" y="4511040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265168" y="4504266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811008" y="4511040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6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59232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2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317999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054847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3</a:t>
            </a:r>
            <a:endParaRPr lang="en-US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532796"/>
              </p:ext>
            </p:extLst>
          </p:nvPr>
        </p:nvGraphicFramePr>
        <p:xfrm>
          <a:off x="459232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454548"/>
              </p:ext>
            </p:extLst>
          </p:nvPr>
        </p:nvGraphicFramePr>
        <p:xfrm>
          <a:off x="4196080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903565"/>
              </p:ext>
            </p:extLst>
          </p:nvPr>
        </p:nvGraphicFramePr>
        <p:xfrm>
          <a:off x="7932928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337312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</a:t>
            </a:r>
            <a:r>
              <a:rPr lang="en-US" sz="1400" dirty="0" smtClean="0"/>
              <a:t> 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074160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811008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28320" y="4706112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265168" y="4706112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811008" y="4706112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97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37312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</a:t>
            </a:r>
            <a:r>
              <a:rPr lang="en-US" sz="1400" dirty="0" smtClean="0"/>
              <a:t> 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74160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7811008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9232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3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28320" y="4279392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196080" y="4279392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932928" y="4279392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317999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3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054847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5</a:t>
            </a:r>
            <a:endParaRPr lang="en-US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234658"/>
              </p:ext>
            </p:extLst>
          </p:nvPr>
        </p:nvGraphicFramePr>
        <p:xfrm>
          <a:off x="459232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680056"/>
              </p:ext>
            </p:extLst>
          </p:nvPr>
        </p:nvGraphicFramePr>
        <p:xfrm>
          <a:off x="4196080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926023"/>
              </p:ext>
            </p:extLst>
          </p:nvPr>
        </p:nvGraphicFramePr>
        <p:xfrm>
          <a:off x="7932928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760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783536"/>
              </p:ext>
            </p:extLst>
          </p:nvPr>
        </p:nvGraphicFramePr>
        <p:xfrm>
          <a:off x="459232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37312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</a:t>
            </a:r>
            <a:r>
              <a:rPr lang="en-US" sz="1400" dirty="0" smtClean="0"/>
              <a:t> 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242369"/>
              </p:ext>
            </p:extLst>
          </p:nvPr>
        </p:nvGraphicFramePr>
        <p:xfrm>
          <a:off x="4196080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074160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368577"/>
              </p:ext>
            </p:extLst>
          </p:nvPr>
        </p:nvGraphicFramePr>
        <p:xfrm>
          <a:off x="7932928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811008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28320" y="4511040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265168" y="4504266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811008" y="4511040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59232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3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317999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3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054847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3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1" y="2125363"/>
            <a:ext cx="40059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f ( </a:t>
            </a:r>
            <a:r>
              <a:rPr lang="en-US" dirty="0" err="1" smtClean="0"/>
              <a:t>fastPath</a:t>
            </a:r>
            <a:r>
              <a:rPr lang="en-US" dirty="0" smtClean="0"/>
              <a:t> )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172201" y="2125363"/>
            <a:ext cx="40059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f ( </a:t>
            </a:r>
            <a:r>
              <a:rPr lang="en-US" dirty="0" err="1" smtClean="0"/>
              <a:t>fastPath</a:t>
            </a:r>
            <a:r>
              <a:rPr lang="en-US" dirty="0" smtClean="0"/>
              <a:t> )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525486" y="693744"/>
            <a:ext cx="2090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exec mask: 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860800" y="692236"/>
          <a:ext cx="504842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</a:tblGrid>
              <a:tr h="370840"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.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0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838201" y="3002039"/>
            <a:ext cx="3022599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72201" y="2997003"/>
            <a:ext cx="3022599" cy="321275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38201" y="1631975"/>
            <a:ext cx="2114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Thread 0 (</a:t>
            </a:r>
            <a:r>
              <a:rPr lang="en-US" sz="1400" b="1" dirty="0" err="1"/>
              <a:t>fastpath</a:t>
            </a:r>
            <a:r>
              <a:rPr lang="en-US" sz="1400" b="1" dirty="0"/>
              <a:t> is true)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72201" y="1626939"/>
            <a:ext cx="2146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Thread 1 (</a:t>
            </a:r>
            <a:r>
              <a:rPr lang="en-US" sz="1400" b="1" dirty="0" err="1"/>
              <a:t>fastPath</a:t>
            </a:r>
            <a:r>
              <a:rPr lang="en-US" sz="1400" b="1" dirty="0"/>
              <a:t> is false)</a:t>
            </a:r>
          </a:p>
        </p:txBody>
      </p:sp>
    </p:spTree>
    <p:extLst>
      <p:ext uri="{BB962C8B-B14F-4D97-AF65-F5344CB8AC3E}">
        <p14:creationId xmlns:p14="http://schemas.microsoft.com/office/powerpoint/2010/main" val="196646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37312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</a:t>
            </a:r>
            <a:r>
              <a:rPr lang="en-US" sz="1400" dirty="0" smtClean="0"/>
              <a:t> 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074160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811008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28320" y="4706112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265168" y="4706112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811008" y="4706112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755699"/>
              </p:ext>
            </p:extLst>
          </p:nvPr>
        </p:nvGraphicFramePr>
        <p:xfrm>
          <a:off x="459232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025911"/>
              </p:ext>
            </p:extLst>
          </p:nvPr>
        </p:nvGraphicFramePr>
        <p:xfrm>
          <a:off x="4196080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088563"/>
              </p:ext>
            </p:extLst>
          </p:nvPr>
        </p:nvGraphicFramePr>
        <p:xfrm>
          <a:off x="7932928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59232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3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317999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3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054847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77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37312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</a:t>
            </a:r>
            <a:r>
              <a:rPr lang="en-US" sz="1400" dirty="0" smtClean="0"/>
              <a:t> 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74160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7811008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9232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4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28320" y="4279392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196080" y="4279392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932928" y="4279392"/>
            <a:ext cx="3336544" cy="195072"/>
          </a:xfrm>
          <a:prstGeom prst="rect">
            <a:avLst/>
          </a:prstGeom>
          <a:solidFill>
            <a:schemeClr val="accent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317999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6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054847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5</a:t>
            </a:r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746096"/>
              </p:ext>
            </p:extLst>
          </p:nvPr>
        </p:nvGraphicFramePr>
        <p:xfrm>
          <a:off x="459232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549731"/>
              </p:ext>
            </p:extLst>
          </p:nvPr>
        </p:nvGraphicFramePr>
        <p:xfrm>
          <a:off x="4196080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433562"/>
              </p:ext>
            </p:extLst>
          </p:nvPr>
        </p:nvGraphicFramePr>
        <p:xfrm>
          <a:off x="7932928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860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403214"/>
              </p:ext>
            </p:extLst>
          </p:nvPr>
        </p:nvGraphicFramePr>
        <p:xfrm>
          <a:off x="459232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37312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</a:t>
            </a:r>
            <a:r>
              <a:rPr lang="en-US" sz="1400" dirty="0" smtClean="0"/>
              <a:t> 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773946"/>
              </p:ext>
            </p:extLst>
          </p:nvPr>
        </p:nvGraphicFramePr>
        <p:xfrm>
          <a:off x="4196080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074160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7932928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811008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28320" y="4511040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265168" y="4504266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811008" y="4511040"/>
            <a:ext cx="3336544" cy="195072"/>
          </a:xfrm>
          <a:prstGeom prst="rect">
            <a:avLst/>
          </a:prstGeom>
          <a:solidFill>
            <a:schemeClr val="accent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59232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4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317999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6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054847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10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37312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</a:t>
            </a:r>
            <a:r>
              <a:rPr lang="en-US" sz="1400" dirty="0" smtClean="0"/>
              <a:t> 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074160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811008" y="1865376"/>
            <a:ext cx="35275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StructuredBuffer</a:t>
            </a:r>
            <a:r>
              <a:rPr lang="en-US" sz="1400" dirty="0" smtClean="0"/>
              <a:t>&lt;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&gt; Lights;</a:t>
            </a:r>
          </a:p>
          <a:p>
            <a:r>
              <a:rPr lang="en-US" sz="1400" dirty="0" err="1" smtClean="0"/>
              <a:t>ByteAddressBuffer</a:t>
            </a:r>
            <a:r>
              <a:rPr lang="en-US" sz="1400" dirty="0" smtClean="0"/>
              <a:t> Indices;</a:t>
            </a:r>
          </a:p>
          <a:p>
            <a:endParaRPr lang="en-US" sz="1400" dirty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r>
              <a:rPr lang="en-US" sz="1400" dirty="0" smtClean="0"/>
              <a:t>{</a:t>
            </a:r>
            <a:r>
              <a:rPr lang="en-US" sz="1400" dirty="0" err="1"/>
              <a:t>v_lightStart</a:t>
            </a:r>
            <a:r>
              <a:rPr lang="en-US" sz="1400" dirty="0"/>
              <a:t>,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for( </a:t>
            </a:r>
            <a:r>
              <a:rPr lang="en-US" sz="1400" dirty="0" err="1" smtClean="0"/>
              <a:t>i</a:t>
            </a:r>
            <a:r>
              <a:rPr lang="en-US" sz="1400" dirty="0" smtClean="0"/>
              <a:t> = 0; </a:t>
            </a:r>
            <a:r>
              <a:rPr lang="en-US" sz="1400" dirty="0" err="1" smtClean="0"/>
              <a:t>i</a:t>
            </a:r>
            <a:r>
              <a:rPr lang="en-US" sz="1400" dirty="0"/>
              <a:t> </a:t>
            </a:r>
            <a:r>
              <a:rPr lang="en-US" sz="1400" dirty="0" smtClean="0"/>
              <a:t>&lt; </a:t>
            </a:r>
            <a:r>
              <a:rPr lang="en-US" sz="1400" dirty="0" err="1" smtClean="0"/>
              <a:t>v_lightCount</a:t>
            </a:r>
            <a:r>
              <a:rPr lang="en-US" sz="1400" dirty="0" smtClean="0"/>
              <a:t>; ++</a:t>
            </a:r>
            <a:r>
              <a:rPr lang="en-US" sz="1400" dirty="0" err="1" smtClean="0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v_lightStart</a:t>
            </a:r>
            <a:r>
              <a:rPr lang="en-US" sz="1400" dirty="0" smtClean="0"/>
              <a:t>, </a:t>
            </a:r>
            <a:r>
              <a:rPr lang="en-US" sz="1400" dirty="0" err="1" smtClean="0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/>
              <a:t>v_light</a:t>
            </a:r>
            <a:r>
              <a:rPr lang="en-US" sz="1400" dirty="0"/>
              <a:t> </a:t>
            </a:r>
            <a:r>
              <a:rPr lang="en-US" sz="1400" dirty="0" smtClean="0"/>
              <a:t>= Lights[</a:t>
            </a:r>
            <a:r>
              <a:rPr lang="en-US" sz="1400" dirty="0" err="1" smtClean="0"/>
              <a:t>v_lightIdx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 smtClean="0"/>
              <a:t>v_light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}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28320" y="4706112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265168" y="4706112"/>
            <a:ext cx="3336544" cy="19507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811008" y="4706112"/>
            <a:ext cx="3336544" cy="195072"/>
          </a:xfrm>
          <a:prstGeom prst="rect">
            <a:avLst/>
          </a:prstGeom>
          <a:solidFill>
            <a:schemeClr val="accent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59232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4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317999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6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8054847" y="5583936"/>
            <a:ext cx="229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v_lightIdx</a:t>
            </a:r>
            <a:r>
              <a:rPr lang="en-US" dirty="0" smtClean="0"/>
              <a:t> = 5</a:t>
            </a:r>
            <a:endParaRPr lang="en-US" dirty="0"/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410373"/>
              </p:ext>
            </p:extLst>
          </p:nvPr>
        </p:nvGraphicFramePr>
        <p:xfrm>
          <a:off x="459232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257719"/>
              </p:ext>
            </p:extLst>
          </p:nvPr>
        </p:nvGraphicFramePr>
        <p:xfrm>
          <a:off x="4196080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7932928" y="1292690"/>
          <a:ext cx="25399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3333"/>
                <a:gridCol w="427567"/>
                <a:gridCol w="419100"/>
                <a:gridCol w="423333"/>
                <a:gridCol w="423333"/>
                <a:gridCol w="423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715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4944" y="2584704"/>
            <a:ext cx="8766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Scalarization</a:t>
            </a:r>
            <a:r>
              <a:rPr lang="en-US" sz="4000" dirty="0" smtClean="0"/>
              <a:t> approach #1 </a:t>
            </a:r>
            <a:r>
              <a:rPr lang="mr-IN" sz="4000" dirty="0" smtClean="0"/>
              <a:t>–</a:t>
            </a:r>
            <a:r>
              <a:rPr lang="en-US" sz="4000" dirty="0" smtClean="0"/>
              <a:t> Step by Step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0694164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70786" y="353568"/>
            <a:ext cx="49987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v_laneID</a:t>
            </a:r>
            <a:r>
              <a:rPr lang="en-US" sz="1400" dirty="0"/>
              <a:t> </a:t>
            </a:r>
            <a:r>
              <a:rPr lang="en-US" sz="1400" dirty="0" smtClean="0"/>
              <a:t>= </a:t>
            </a:r>
            <a:r>
              <a:rPr lang="en-US" sz="1400" dirty="0" err="1" smtClean="0"/>
              <a:t>WaveGetLaneIndex</a:t>
            </a:r>
            <a:r>
              <a:rPr lang="en-US" sz="1400" dirty="0" smtClean="0"/>
              <a:t>();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0xffffffff; 			  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curLaneMask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ulong</a:t>
            </a:r>
            <a:r>
              <a:rPr lang="en-US" sz="1400" dirty="0" smtClean="0"/>
              <a:t>(1) &lt;&lt; </a:t>
            </a:r>
            <a:r>
              <a:rPr lang="en-US" sz="1400" dirty="0" err="1" smtClean="0"/>
              <a:t>ulong</a:t>
            </a:r>
            <a:r>
              <a:rPr lang="en-US" sz="1400" dirty="0" smtClean="0"/>
              <a:t>(</a:t>
            </a:r>
            <a:r>
              <a:rPr lang="en-US" sz="1400" dirty="0" err="1" smtClean="0"/>
              <a:t>v_laneID</a:t>
            </a:r>
            <a:r>
              <a:rPr lang="en-US" sz="1400" dirty="0" smtClean="0"/>
              <a:t>);	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while ( (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</a:t>
            </a:r>
            <a:r>
              <a:rPr lang="en-US" sz="1400" dirty="0" err="1"/>
              <a:t>curLaneMask</a:t>
            </a:r>
            <a:r>
              <a:rPr lang="en-US" sz="1400" dirty="0"/>
              <a:t> </a:t>
            </a:r>
            <a:r>
              <a:rPr lang="en-US" sz="1400" dirty="0" smtClean="0"/>
              <a:t>) != 0 )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WaveReadFirstLane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	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WaveBallot</a:t>
            </a:r>
            <a:r>
              <a:rPr lang="en-US" sz="1400" dirty="0" smtClean="0"/>
              <a:t>(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==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);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~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if (</a:t>
            </a:r>
            <a:r>
              <a:rPr lang="en-US" sz="1400" dirty="0" err="1"/>
              <a:t>v_cellIdx</a:t>
            </a:r>
            <a:r>
              <a:rPr lang="en-US" sz="1400" dirty="0"/>
              <a:t> == </a:t>
            </a:r>
            <a:r>
              <a:rPr lang="en-US" sz="1400" dirty="0" err="1"/>
              <a:t>s_cellIdx</a:t>
            </a:r>
            <a:r>
              <a:rPr lang="en-US" sz="1400" dirty="0"/>
              <a:t> </a:t>
            </a:r>
            <a:r>
              <a:rPr lang="en-US" sz="1400" dirty="0" smtClean="0"/>
              <a:t> 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}</a:t>
            </a:r>
            <a:r>
              <a:rPr lang="en-US" sz="1400" dirty="0"/>
              <a:t>	</a:t>
            </a:r>
            <a:endParaRPr lang="en-US" sz="1400" dirty="0" smtClean="0"/>
          </a:p>
          <a:p>
            <a:r>
              <a:rPr lang="en-US" sz="1400" dirty="0"/>
              <a:t>}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void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 smtClean="0"/>
              <a:t>s_lightCount</a:t>
            </a:r>
            <a:r>
              <a:rPr lang="en-US" sz="1400" dirty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/>
              <a:t>);</a:t>
            </a:r>
            <a:endParaRPr lang="en-US" sz="1400" dirty="0" smtClean="0"/>
          </a:p>
          <a:p>
            <a:r>
              <a:rPr lang="en-US" sz="1400" dirty="0"/>
              <a:t> </a:t>
            </a:r>
            <a:r>
              <a:rPr lang="en-US" sz="1400" dirty="0" smtClean="0"/>
              <a:t>   for</a:t>
            </a:r>
            <a:r>
              <a:rPr lang="en-US" sz="1400" dirty="0"/>
              <a:t>( </a:t>
            </a:r>
            <a:r>
              <a:rPr lang="en-US" sz="1400" dirty="0" err="1"/>
              <a:t>i</a:t>
            </a:r>
            <a:r>
              <a:rPr lang="en-US" sz="1400" dirty="0"/>
              <a:t> = 0; </a:t>
            </a:r>
            <a:r>
              <a:rPr lang="en-US" sz="1400" dirty="0" err="1"/>
              <a:t>i</a:t>
            </a:r>
            <a:r>
              <a:rPr lang="en-US" sz="1400" dirty="0"/>
              <a:t> &lt; </a:t>
            </a:r>
            <a:r>
              <a:rPr lang="en-US" sz="1400" dirty="0" err="1" smtClean="0"/>
              <a:t>s_lightCount</a:t>
            </a:r>
            <a:r>
              <a:rPr lang="en-US" sz="1400" dirty="0"/>
              <a:t>; ++</a:t>
            </a:r>
            <a:r>
              <a:rPr lang="en-US" sz="1400" dirty="0" err="1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Lights[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/>
              <a:t>s</a:t>
            </a:r>
            <a:r>
              <a:rPr lang="en-US" sz="1400" dirty="0" err="1" smtClean="0"/>
              <a:t>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}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325696"/>
              </p:ext>
            </p:extLst>
          </p:nvPr>
        </p:nvGraphicFramePr>
        <p:xfrm>
          <a:off x="10437073" y="-850580"/>
          <a:ext cx="503936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3936"/>
              </a:tblGrid>
              <a:tr h="33460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941009" y="-85161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lane ID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941008" y="-483312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v_cellIdx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887174"/>
              </p:ext>
            </p:extLst>
          </p:nvPr>
        </p:nvGraphicFramePr>
        <p:xfrm>
          <a:off x="6128901" y="26010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091822" y="2601051"/>
            <a:ext cx="10370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exec mask</a:t>
            </a:r>
            <a:endParaRPr lang="en-US" sz="1600" dirty="0"/>
          </a:p>
        </p:txBody>
      </p:sp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718069"/>
              </p:ext>
            </p:extLst>
          </p:nvPr>
        </p:nvGraphicFramePr>
        <p:xfrm>
          <a:off x="6146149" y="74341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5109070" y="68105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098125"/>
              </p:ext>
            </p:extLst>
          </p:nvPr>
        </p:nvGraphicFramePr>
        <p:xfrm>
          <a:off x="6146149" y="1704729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5109070" y="1704729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lane mask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39595" y="-7004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58378" y="3657010"/>
            <a:ext cx="8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s_cellIdx</a:t>
            </a:r>
            <a:endParaRPr lang="en-US" sz="16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720692"/>
              </p:ext>
            </p:extLst>
          </p:nvPr>
        </p:nvGraphicFramePr>
        <p:xfrm>
          <a:off x="6267398" y="3657010"/>
          <a:ext cx="535738" cy="524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5738"/>
              </a:tblGrid>
              <a:tr h="5248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216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70786" y="353568"/>
            <a:ext cx="49987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v_laneID</a:t>
            </a:r>
            <a:r>
              <a:rPr lang="en-US" sz="1400" dirty="0"/>
              <a:t> </a:t>
            </a:r>
            <a:r>
              <a:rPr lang="en-US" sz="1400" dirty="0" smtClean="0"/>
              <a:t>= </a:t>
            </a:r>
            <a:r>
              <a:rPr lang="en-US" sz="1400" dirty="0" err="1" smtClean="0"/>
              <a:t>WaveGetLaneIndex</a:t>
            </a:r>
            <a:r>
              <a:rPr lang="en-US" sz="1400" dirty="0" smtClean="0"/>
              <a:t>();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0xffffffff; 			  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curLaneMask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ulong</a:t>
            </a:r>
            <a:r>
              <a:rPr lang="en-US" sz="1400" dirty="0" smtClean="0"/>
              <a:t>(1) &lt;&lt; </a:t>
            </a:r>
            <a:r>
              <a:rPr lang="en-US" sz="1400" dirty="0" err="1" smtClean="0"/>
              <a:t>ulong</a:t>
            </a:r>
            <a:r>
              <a:rPr lang="en-US" sz="1400" dirty="0" smtClean="0"/>
              <a:t>(</a:t>
            </a:r>
            <a:r>
              <a:rPr lang="en-US" sz="1400" dirty="0" err="1" smtClean="0"/>
              <a:t>v_laneID</a:t>
            </a:r>
            <a:r>
              <a:rPr lang="en-US" sz="1400" dirty="0" smtClean="0"/>
              <a:t>);	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while ( (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</a:t>
            </a:r>
            <a:r>
              <a:rPr lang="en-US" sz="1400" dirty="0" err="1"/>
              <a:t>curLaneMask</a:t>
            </a:r>
            <a:r>
              <a:rPr lang="en-US" sz="1400" dirty="0"/>
              <a:t> </a:t>
            </a:r>
            <a:r>
              <a:rPr lang="en-US" sz="1400" dirty="0" smtClean="0"/>
              <a:t>) != 0 )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WaveReadFirstLane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	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WaveBallot</a:t>
            </a:r>
            <a:r>
              <a:rPr lang="en-US" sz="1400" dirty="0" smtClean="0"/>
              <a:t>(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==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);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~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if (</a:t>
            </a:r>
            <a:r>
              <a:rPr lang="en-US" sz="1400" dirty="0" err="1"/>
              <a:t>v_cellIdx</a:t>
            </a:r>
            <a:r>
              <a:rPr lang="en-US" sz="1400" dirty="0"/>
              <a:t> == </a:t>
            </a:r>
            <a:r>
              <a:rPr lang="en-US" sz="1400" dirty="0" err="1"/>
              <a:t>s_cellIdx</a:t>
            </a:r>
            <a:r>
              <a:rPr lang="en-US" sz="1400" dirty="0"/>
              <a:t> </a:t>
            </a:r>
            <a:r>
              <a:rPr lang="en-US" sz="1400" dirty="0" smtClean="0"/>
              <a:t> 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}</a:t>
            </a:r>
            <a:r>
              <a:rPr lang="en-US" sz="1400" dirty="0"/>
              <a:t>	</a:t>
            </a:r>
            <a:endParaRPr lang="en-US" sz="1400" dirty="0" smtClean="0"/>
          </a:p>
          <a:p>
            <a:r>
              <a:rPr lang="en-US" sz="1400" dirty="0"/>
              <a:t>}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void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 smtClean="0"/>
              <a:t>s_lightCount</a:t>
            </a:r>
            <a:r>
              <a:rPr lang="en-US" sz="1400" dirty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/>
              <a:t>);</a:t>
            </a:r>
            <a:endParaRPr lang="en-US" sz="1400" dirty="0" smtClean="0"/>
          </a:p>
          <a:p>
            <a:r>
              <a:rPr lang="en-US" sz="1400" dirty="0"/>
              <a:t> </a:t>
            </a:r>
            <a:r>
              <a:rPr lang="en-US" sz="1400" dirty="0" smtClean="0"/>
              <a:t>   for</a:t>
            </a:r>
            <a:r>
              <a:rPr lang="en-US" sz="1400" dirty="0"/>
              <a:t>( </a:t>
            </a:r>
            <a:r>
              <a:rPr lang="en-US" sz="1400" dirty="0" err="1"/>
              <a:t>i</a:t>
            </a:r>
            <a:r>
              <a:rPr lang="en-US" sz="1400" dirty="0"/>
              <a:t> = 0; </a:t>
            </a:r>
            <a:r>
              <a:rPr lang="en-US" sz="1400" dirty="0" err="1"/>
              <a:t>i</a:t>
            </a:r>
            <a:r>
              <a:rPr lang="en-US" sz="1400" dirty="0"/>
              <a:t> &lt; </a:t>
            </a:r>
            <a:r>
              <a:rPr lang="en-US" sz="1400" dirty="0" err="1" smtClean="0"/>
              <a:t>s_lightCount</a:t>
            </a:r>
            <a:r>
              <a:rPr lang="en-US" sz="1400" dirty="0"/>
              <a:t>; ++</a:t>
            </a:r>
            <a:r>
              <a:rPr lang="en-US" sz="1400" dirty="0" err="1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Lights[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/>
              <a:t>s</a:t>
            </a:r>
            <a:r>
              <a:rPr lang="en-US" sz="1400" dirty="0" err="1" smtClean="0"/>
              <a:t>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}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7073" y="-850580"/>
          <a:ext cx="503936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3936"/>
              </a:tblGrid>
              <a:tr h="33460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941009" y="-85161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lane ID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941008" y="-483312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v_cellIdx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39595" y="-7004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816702" y="2078058"/>
            <a:ext cx="3934572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837588"/>
              </p:ext>
            </p:extLst>
          </p:nvPr>
        </p:nvGraphicFramePr>
        <p:xfrm>
          <a:off x="6128901" y="26010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1822" y="2601051"/>
            <a:ext cx="10370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exec mask</a:t>
            </a:r>
            <a:endParaRPr lang="en-US" sz="1600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568564"/>
              </p:ext>
            </p:extLst>
          </p:nvPr>
        </p:nvGraphicFramePr>
        <p:xfrm>
          <a:off x="6146149" y="74341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109070" y="68105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041100"/>
              </p:ext>
            </p:extLst>
          </p:nvPr>
        </p:nvGraphicFramePr>
        <p:xfrm>
          <a:off x="6146149" y="1704729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5109070" y="1704729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lane mask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5158378" y="3657010"/>
            <a:ext cx="8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s_cellIdx</a:t>
            </a:r>
            <a:endParaRPr lang="en-US" sz="1600" dirty="0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40855"/>
              </p:ext>
            </p:extLst>
          </p:nvPr>
        </p:nvGraphicFramePr>
        <p:xfrm>
          <a:off x="6267398" y="3657010"/>
          <a:ext cx="535738" cy="524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5738"/>
              </a:tblGrid>
              <a:tr h="524846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6182409" y="2971891"/>
            <a:ext cx="169978" cy="231648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Up Arrow 25"/>
          <p:cNvSpPr/>
          <p:nvPr/>
        </p:nvSpPr>
        <p:spPr>
          <a:xfrm>
            <a:off x="6182409" y="1122609"/>
            <a:ext cx="169978" cy="231648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8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70786" y="353568"/>
            <a:ext cx="49987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v_laneID</a:t>
            </a:r>
            <a:r>
              <a:rPr lang="en-US" sz="1400" dirty="0"/>
              <a:t> </a:t>
            </a:r>
            <a:r>
              <a:rPr lang="en-US" sz="1400" dirty="0" smtClean="0"/>
              <a:t>= </a:t>
            </a:r>
            <a:r>
              <a:rPr lang="en-US" sz="1400" dirty="0" err="1" smtClean="0"/>
              <a:t>WaveGetLaneIndex</a:t>
            </a:r>
            <a:r>
              <a:rPr lang="en-US" sz="1400" dirty="0" smtClean="0"/>
              <a:t>();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0xffffffff; 			  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curLaneMask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ulong</a:t>
            </a:r>
            <a:r>
              <a:rPr lang="en-US" sz="1400" dirty="0" smtClean="0"/>
              <a:t>(1) &lt;&lt; </a:t>
            </a:r>
            <a:r>
              <a:rPr lang="en-US" sz="1400" dirty="0" err="1" smtClean="0"/>
              <a:t>ulong</a:t>
            </a:r>
            <a:r>
              <a:rPr lang="en-US" sz="1400" dirty="0" smtClean="0"/>
              <a:t>(</a:t>
            </a:r>
            <a:r>
              <a:rPr lang="en-US" sz="1400" dirty="0" err="1" smtClean="0"/>
              <a:t>v_laneID</a:t>
            </a:r>
            <a:r>
              <a:rPr lang="en-US" sz="1400" dirty="0" smtClean="0"/>
              <a:t>);	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while ( (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</a:t>
            </a:r>
            <a:r>
              <a:rPr lang="en-US" sz="1400" dirty="0" err="1"/>
              <a:t>curLaneMask</a:t>
            </a:r>
            <a:r>
              <a:rPr lang="en-US" sz="1400" dirty="0"/>
              <a:t> </a:t>
            </a:r>
            <a:r>
              <a:rPr lang="en-US" sz="1400" dirty="0" smtClean="0"/>
              <a:t>) != 0 )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WaveReadFirstLane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	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WaveBallot</a:t>
            </a:r>
            <a:r>
              <a:rPr lang="en-US" sz="1400" dirty="0" smtClean="0"/>
              <a:t>(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==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);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~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if (</a:t>
            </a:r>
            <a:r>
              <a:rPr lang="en-US" sz="1400" dirty="0" err="1"/>
              <a:t>v_cellIdx</a:t>
            </a:r>
            <a:r>
              <a:rPr lang="en-US" sz="1400" dirty="0"/>
              <a:t> == </a:t>
            </a:r>
            <a:r>
              <a:rPr lang="en-US" sz="1400" dirty="0" err="1"/>
              <a:t>s_cellIdx</a:t>
            </a:r>
            <a:r>
              <a:rPr lang="en-US" sz="1400" dirty="0"/>
              <a:t> </a:t>
            </a:r>
            <a:r>
              <a:rPr lang="en-US" sz="1400" dirty="0" smtClean="0"/>
              <a:t> 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}</a:t>
            </a:r>
            <a:r>
              <a:rPr lang="en-US" sz="1400" dirty="0"/>
              <a:t>	</a:t>
            </a:r>
            <a:endParaRPr lang="en-US" sz="1400" dirty="0" smtClean="0"/>
          </a:p>
          <a:p>
            <a:r>
              <a:rPr lang="en-US" sz="1400" dirty="0"/>
              <a:t>}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void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 smtClean="0"/>
              <a:t>s_lightCount</a:t>
            </a:r>
            <a:r>
              <a:rPr lang="en-US" sz="1400" dirty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/>
              <a:t>);</a:t>
            </a:r>
            <a:endParaRPr lang="en-US" sz="1400" dirty="0" smtClean="0"/>
          </a:p>
          <a:p>
            <a:r>
              <a:rPr lang="en-US" sz="1400" dirty="0"/>
              <a:t> </a:t>
            </a:r>
            <a:r>
              <a:rPr lang="en-US" sz="1400" dirty="0" smtClean="0"/>
              <a:t>   for</a:t>
            </a:r>
            <a:r>
              <a:rPr lang="en-US" sz="1400" dirty="0"/>
              <a:t>( </a:t>
            </a:r>
            <a:r>
              <a:rPr lang="en-US" sz="1400" dirty="0" err="1"/>
              <a:t>i</a:t>
            </a:r>
            <a:r>
              <a:rPr lang="en-US" sz="1400" dirty="0"/>
              <a:t> = 0; </a:t>
            </a:r>
            <a:r>
              <a:rPr lang="en-US" sz="1400" dirty="0" err="1"/>
              <a:t>i</a:t>
            </a:r>
            <a:r>
              <a:rPr lang="en-US" sz="1400" dirty="0"/>
              <a:t> &lt; </a:t>
            </a:r>
            <a:r>
              <a:rPr lang="en-US" sz="1400" dirty="0" err="1" smtClean="0"/>
              <a:t>s_lightCount</a:t>
            </a:r>
            <a:r>
              <a:rPr lang="en-US" sz="1400" dirty="0"/>
              <a:t>; ++</a:t>
            </a:r>
            <a:r>
              <a:rPr lang="en-US" sz="1400" dirty="0" err="1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Lights[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/>
              <a:t>s</a:t>
            </a:r>
            <a:r>
              <a:rPr lang="en-US" sz="1400" dirty="0" err="1" smtClean="0"/>
              <a:t>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}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7073" y="-850580"/>
          <a:ext cx="503936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3936"/>
              </a:tblGrid>
              <a:tr h="33460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941009" y="-85161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lane ID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941008" y="-483312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v_cellIdx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39595" y="-7004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32500" y="2309538"/>
            <a:ext cx="3934572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837588"/>
              </p:ext>
            </p:extLst>
          </p:nvPr>
        </p:nvGraphicFramePr>
        <p:xfrm>
          <a:off x="6128901" y="26010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091822" y="2601051"/>
            <a:ext cx="10370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exec mask</a:t>
            </a:r>
            <a:endParaRPr lang="en-US" sz="16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568564"/>
              </p:ext>
            </p:extLst>
          </p:nvPr>
        </p:nvGraphicFramePr>
        <p:xfrm>
          <a:off x="6146149" y="74341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109070" y="68105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168240"/>
              </p:ext>
            </p:extLst>
          </p:nvPr>
        </p:nvGraphicFramePr>
        <p:xfrm>
          <a:off x="6146149" y="1704729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109070" y="1704729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lane mask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158378" y="3657010"/>
            <a:ext cx="8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s_cellIdx</a:t>
            </a:r>
            <a:endParaRPr lang="en-US" sz="1600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47435"/>
              </p:ext>
            </p:extLst>
          </p:nvPr>
        </p:nvGraphicFramePr>
        <p:xfrm>
          <a:off x="6267398" y="3657010"/>
          <a:ext cx="535738" cy="524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5738"/>
              </a:tblGrid>
              <a:tr h="524846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382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70786" y="353568"/>
            <a:ext cx="49987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v_laneID</a:t>
            </a:r>
            <a:r>
              <a:rPr lang="en-US" sz="1400" dirty="0"/>
              <a:t> </a:t>
            </a:r>
            <a:r>
              <a:rPr lang="en-US" sz="1400" dirty="0" smtClean="0"/>
              <a:t>= </a:t>
            </a:r>
            <a:r>
              <a:rPr lang="en-US" sz="1400" dirty="0" err="1" smtClean="0"/>
              <a:t>WaveGetLaneIndex</a:t>
            </a:r>
            <a:r>
              <a:rPr lang="en-US" sz="1400" dirty="0" smtClean="0"/>
              <a:t>();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0xffffffff; 			  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curLaneMask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ulong</a:t>
            </a:r>
            <a:r>
              <a:rPr lang="en-US" sz="1400" dirty="0" smtClean="0"/>
              <a:t>(1) &lt;&lt; </a:t>
            </a:r>
            <a:r>
              <a:rPr lang="en-US" sz="1400" dirty="0" err="1" smtClean="0"/>
              <a:t>ulong</a:t>
            </a:r>
            <a:r>
              <a:rPr lang="en-US" sz="1400" dirty="0" smtClean="0"/>
              <a:t>(</a:t>
            </a:r>
            <a:r>
              <a:rPr lang="en-US" sz="1400" dirty="0" err="1" smtClean="0"/>
              <a:t>v_laneID</a:t>
            </a:r>
            <a:r>
              <a:rPr lang="en-US" sz="1400" dirty="0" smtClean="0"/>
              <a:t>);	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while ( (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</a:t>
            </a:r>
            <a:r>
              <a:rPr lang="en-US" sz="1400" dirty="0" err="1"/>
              <a:t>curLaneMask</a:t>
            </a:r>
            <a:r>
              <a:rPr lang="en-US" sz="1400" dirty="0"/>
              <a:t> </a:t>
            </a:r>
            <a:r>
              <a:rPr lang="en-US" sz="1400" dirty="0" smtClean="0"/>
              <a:t>) != 0 )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WaveReadFirstLane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	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WaveBallot</a:t>
            </a:r>
            <a:r>
              <a:rPr lang="en-US" sz="1400" dirty="0" smtClean="0"/>
              <a:t>(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==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);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~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if (</a:t>
            </a:r>
            <a:r>
              <a:rPr lang="en-US" sz="1400" dirty="0" err="1"/>
              <a:t>v_cellIdx</a:t>
            </a:r>
            <a:r>
              <a:rPr lang="en-US" sz="1400" dirty="0"/>
              <a:t> == </a:t>
            </a:r>
            <a:r>
              <a:rPr lang="en-US" sz="1400" dirty="0" err="1"/>
              <a:t>s_cellIdx</a:t>
            </a:r>
            <a:r>
              <a:rPr lang="en-US" sz="1400" dirty="0"/>
              <a:t> </a:t>
            </a:r>
            <a:r>
              <a:rPr lang="en-US" sz="1400" dirty="0" smtClean="0"/>
              <a:t> 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}</a:t>
            </a:r>
            <a:r>
              <a:rPr lang="en-US" sz="1400" dirty="0"/>
              <a:t>	</a:t>
            </a:r>
            <a:endParaRPr lang="en-US" sz="1400" dirty="0" smtClean="0"/>
          </a:p>
          <a:p>
            <a:r>
              <a:rPr lang="en-US" sz="1400" dirty="0"/>
              <a:t>}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void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 smtClean="0"/>
              <a:t>s_lightCount</a:t>
            </a:r>
            <a:r>
              <a:rPr lang="en-US" sz="1400" dirty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/>
              <a:t>);</a:t>
            </a:r>
            <a:endParaRPr lang="en-US" sz="1400" dirty="0" smtClean="0"/>
          </a:p>
          <a:p>
            <a:r>
              <a:rPr lang="en-US" sz="1400" dirty="0"/>
              <a:t> </a:t>
            </a:r>
            <a:r>
              <a:rPr lang="en-US" sz="1400" dirty="0" smtClean="0"/>
              <a:t>   for</a:t>
            </a:r>
            <a:r>
              <a:rPr lang="en-US" sz="1400" dirty="0"/>
              <a:t>( </a:t>
            </a:r>
            <a:r>
              <a:rPr lang="en-US" sz="1400" dirty="0" err="1"/>
              <a:t>i</a:t>
            </a:r>
            <a:r>
              <a:rPr lang="en-US" sz="1400" dirty="0"/>
              <a:t> = 0; </a:t>
            </a:r>
            <a:r>
              <a:rPr lang="en-US" sz="1400" dirty="0" err="1"/>
              <a:t>i</a:t>
            </a:r>
            <a:r>
              <a:rPr lang="en-US" sz="1400" dirty="0"/>
              <a:t> &lt; </a:t>
            </a:r>
            <a:r>
              <a:rPr lang="en-US" sz="1400" dirty="0" err="1" smtClean="0"/>
              <a:t>s_lightCount</a:t>
            </a:r>
            <a:r>
              <a:rPr lang="en-US" sz="1400" dirty="0"/>
              <a:t>; ++</a:t>
            </a:r>
            <a:r>
              <a:rPr lang="en-US" sz="1400" dirty="0" err="1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Lights[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/>
              <a:t>s</a:t>
            </a:r>
            <a:r>
              <a:rPr lang="en-US" sz="1400" dirty="0" err="1" smtClean="0"/>
              <a:t>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}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7073" y="-850580"/>
          <a:ext cx="503936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3936"/>
              </a:tblGrid>
              <a:tr h="33460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941009" y="-85161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lane ID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941008" y="-483312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v_cellIdx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39595" y="-7004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25326" y="2548049"/>
            <a:ext cx="3934572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694822"/>
              </p:ext>
            </p:extLst>
          </p:nvPr>
        </p:nvGraphicFramePr>
        <p:xfrm>
          <a:off x="6128901" y="26010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091822" y="2601051"/>
            <a:ext cx="10370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exec mask</a:t>
            </a:r>
            <a:endParaRPr lang="en-US" sz="16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6146149" y="74341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109070" y="68105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6146149" y="1704729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109070" y="1704729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lane mask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158378" y="3657010"/>
            <a:ext cx="8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s_cellIdx</a:t>
            </a:r>
            <a:endParaRPr lang="en-US" sz="1600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6267398" y="3657010"/>
          <a:ext cx="535738" cy="524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5738"/>
              </a:tblGrid>
              <a:tr h="524846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119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70786" y="353568"/>
            <a:ext cx="49987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v_laneID</a:t>
            </a:r>
            <a:r>
              <a:rPr lang="en-US" sz="1400" dirty="0"/>
              <a:t> </a:t>
            </a:r>
            <a:r>
              <a:rPr lang="en-US" sz="1400" dirty="0" smtClean="0"/>
              <a:t>= </a:t>
            </a:r>
            <a:r>
              <a:rPr lang="en-US" sz="1400" dirty="0" err="1" smtClean="0"/>
              <a:t>WaveGetLaneIndex</a:t>
            </a:r>
            <a:r>
              <a:rPr lang="en-US" sz="1400" dirty="0" smtClean="0"/>
              <a:t>();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0xffffffff; 			  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curLaneMask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ulong</a:t>
            </a:r>
            <a:r>
              <a:rPr lang="en-US" sz="1400" dirty="0" smtClean="0"/>
              <a:t>(1) &lt;&lt; </a:t>
            </a:r>
            <a:r>
              <a:rPr lang="en-US" sz="1400" dirty="0" err="1" smtClean="0"/>
              <a:t>ulong</a:t>
            </a:r>
            <a:r>
              <a:rPr lang="en-US" sz="1400" dirty="0" smtClean="0"/>
              <a:t>(</a:t>
            </a:r>
            <a:r>
              <a:rPr lang="en-US" sz="1400" dirty="0" err="1" smtClean="0"/>
              <a:t>v_laneID</a:t>
            </a:r>
            <a:r>
              <a:rPr lang="en-US" sz="1400" dirty="0" smtClean="0"/>
              <a:t>);	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while ( (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</a:t>
            </a:r>
            <a:r>
              <a:rPr lang="en-US" sz="1400" dirty="0" err="1"/>
              <a:t>curLaneMask</a:t>
            </a:r>
            <a:r>
              <a:rPr lang="en-US" sz="1400" dirty="0"/>
              <a:t> </a:t>
            </a:r>
            <a:r>
              <a:rPr lang="en-US" sz="1400" dirty="0" smtClean="0"/>
              <a:t>) != 0 )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WaveReadFirstLane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	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WaveBallot</a:t>
            </a:r>
            <a:r>
              <a:rPr lang="en-US" sz="1400" dirty="0" smtClean="0"/>
              <a:t>(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==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);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~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if (</a:t>
            </a:r>
            <a:r>
              <a:rPr lang="en-US" sz="1400" dirty="0" err="1"/>
              <a:t>v_cellIdx</a:t>
            </a:r>
            <a:r>
              <a:rPr lang="en-US" sz="1400" dirty="0"/>
              <a:t> == </a:t>
            </a:r>
            <a:r>
              <a:rPr lang="en-US" sz="1400" dirty="0" err="1"/>
              <a:t>s_cellIdx</a:t>
            </a:r>
            <a:r>
              <a:rPr lang="en-US" sz="1400" dirty="0"/>
              <a:t> </a:t>
            </a:r>
            <a:r>
              <a:rPr lang="en-US" sz="1400" dirty="0" smtClean="0"/>
              <a:t> 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}</a:t>
            </a:r>
            <a:r>
              <a:rPr lang="en-US" sz="1400" dirty="0"/>
              <a:t>	</a:t>
            </a:r>
            <a:endParaRPr lang="en-US" sz="1400" dirty="0" smtClean="0"/>
          </a:p>
          <a:p>
            <a:r>
              <a:rPr lang="en-US" sz="1400" dirty="0"/>
              <a:t>}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void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 smtClean="0"/>
              <a:t>s_lightCount</a:t>
            </a:r>
            <a:r>
              <a:rPr lang="en-US" sz="1400" dirty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/>
              <a:t>);</a:t>
            </a:r>
            <a:endParaRPr lang="en-US" sz="1400" dirty="0" smtClean="0"/>
          </a:p>
          <a:p>
            <a:r>
              <a:rPr lang="en-US" sz="1400" dirty="0"/>
              <a:t> </a:t>
            </a:r>
            <a:r>
              <a:rPr lang="en-US" sz="1400" dirty="0" smtClean="0"/>
              <a:t>   for</a:t>
            </a:r>
            <a:r>
              <a:rPr lang="en-US" sz="1400" dirty="0"/>
              <a:t>( </a:t>
            </a:r>
            <a:r>
              <a:rPr lang="en-US" sz="1400" dirty="0" err="1"/>
              <a:t>i</a:t>
            </a:r>
            <a:r>
              <a:rPr lang="en-US" sz="1400" dirty="0"/>
              <a:t> = 0; </a:t>
            </a:r>
            <a:r>
              <a:rPr lang="en-US" sz="1400" dirty="0" err="1"/>
              <a:t>i</a:t>
            </a:r>
            <a:r>
              <a:rPr lang="en-US" sz="1400" dirty="0"/>
              <a:t> &lt; </a:t>
            </a:r>
            <a:r>
              <a:rPr lang="en-US" sz="1400" dirty="0" err="1" smtClean="0"/>
              <a:t>s_lightCount</a:t>
            </a:r>
            <a:r>
              <a:rPr lang="en-US" sz="1400" dirty="0"/>
              <a:t>; ++</a:t>
            </a:r>
            <a:r>
              <a:rPr lang="en-US" sz="1400" dirty="0" err="1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Lights[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/>
              <a:t>s</a:t>
            </a:r>
            <a:r>
              <a:rPr lang="en-US" sz="1400" dirty="0" err="1" smtClean="0"/>
              <a:t>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}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7073" y="-850580"/>
          <a:ext cx="503936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3936"/>
              </a:tblGrid>
              <a:tr h="33460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941009" y="-85161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lane ID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941008" y="-483312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v_cellIdx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39595" y="-7004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25326" y="2733469"/>
            <a:ext cx="3934572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6128901" y="26010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091822" y="2601051"/>
            <a:ext cx="10370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exec mask</a:t>
            </a:r>
            <a:endParaRPr lang="en-US" sz="16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261828"/>
              </p:ext>
            </p:extLst>
          </p:nvPr>
        </p:nvGraphicFramePr>
        <p:xfrm>
          <a:off x="6146149" y="74341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109070" y="68105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6146149" y="1704729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109070" y="1704729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lane mask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158378" y="3657010"/>
            <a:ext cx="8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s_cellIdx</a:t>
            </a:r>
            <a:endParaRPr lang="en-US" sz="1600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6267398" y="3657010"/>
          <a:ext cx="535738" cy="524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5738"/>
              </a:tblGrid>
              <a:tr h="524846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365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1" y="2125363"/>
            <a:ext cx="40059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f ( </a:t>
            </a:r>
            <a:r>
              <a:rPr lang="en-US" dirty="0" err="1" smtClean="0"/>
              <a:t>fastPath</a:t>
            </a:r>
            <a:r>
              <a:rPr lang="en-US" dirty="0" smtClean="0"/>
              <a:t> )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172201" y="2125363"/>
            <a:ext cx="40059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f ( </a:t>
            </a:r>
            <a:r>
              <a:rPr lang="en-US" dirty="0" err="1" smtClean="0"/>
              <a:t>fastPath</a:t>
            </a:r>
            <a:r>
              <a:rPr lang="en-US" dirty="0" smtClean="0"/>
              <a:t> )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525486" y="693744"/>
            <a:ext cx="2090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exec mask: 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449629"/>
              </p:ext>
            </p:extLst>
          </p:nvPr>
        </p:nvGraphicFramePr>
        <p:xfrm>
          <a:off x="3860800" y="692236"/>
          <a:ext cx="504842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</a:tblGrid>
              <a:tr h="370840"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.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0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908505" y="4089434"/>
            <a:ext cx="3022599" cy="321275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72201" y="4089433"/>
            <a:ext cx="3022599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38201" y="1631975"/>
            <a:ext cx="2114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Thread 0 (</a:t>
            </a:r>
            <a:r>
              <a:rPr lang="en-US" sz="1400" b="1" dirty="0" err="1"/>
              <a:t>fastpath</a:t>
            </a:r>
            <a:r>
              <a:rPr lang="en-US" sz="1400" b="1" dirty="0"/>
              <a:t> is true)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72201" y="1626939"/>
            <a:ext cx="2146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Thread 1 (</a:t>
            </a:r>
            <a:r>
              <a:rPr lang="en-US" sz="1400" b="1" dirty="0" err="1"/>
              <a:t>fastPath</a:t>
            </a:r>
            <a:r>
              <a:rPr lang="en-US" sz="1400" b="1" dirty="0"/>
              <a:t> is false)</a:t>
            </a:r>
          </a:p>
        </p:txBody>
      </p:sp>
    </p:spTree>
    <p:extLst>
      <p:ext uri="{BB962C8B-B14F-4D97-AF65-F5344CB8AC3E}">
        <p14:creationId xmlns:p14="http://schemas.microsoft.com/office/powerpoint/2010/main" val="47140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70786" y="353568"/>
            <a:ext cx="49987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v_laneID</a:t>
            </a:r>
            <a:r>
              <a:rPr lang="en-US" sz="1400" dirty="0"/>
              <a:t> </a:t>
            </a:r>
            <a:r>
              <a:rPr lang="en-US" sz="1400" dirty="0" smtClean="0"/>
              <a:t>= </a:t>
            </a:r>
            <a:r>
              <a:rPr lang="en-US" sz="1400" dirty="0" err="1" smtClean="0"/>
              <a:t>WaveGetLaneIndex</a:t>
            </a:r>
            <a:r>
              <a:rPr lang="en-US" sz="1400" dirty="0" smtClean="0"/>
              <a:t>();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0xffffffff; 			  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curLaneMask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ulong</a:t>
            </a:r>
            <a:r>
              <a:rPr lang="en-US" sz="1400" dirty="0" smtClean="0"/>
              <a:t>(1) &lt;&lt; </a:t>
            </a:r>
            <a:r>
              <a:rPr lang="en-US" sz="1400" dirty="0" err="1" smtClean="0"/>
              <a:t>ulong</a:t>
            </a:r>
            <a:r>
              <a:rPr lang="en-US" sz="1400" dirty="0" smtClean="0"/>
              <a:t>(</a:t>
            </a:r>
            <a:r>
              <a:rPr lang="en-US" sz="1400" dirty="0" err="1" smtClean="0"/>
              <a:t>v_laneID</a:t>
            </a:r>
            <a:r>
              <a:rPr lang="en-US" sz="1400" dirty="0" smtClean="0"/>
              <a:t>);	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while ( (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</a:t>
            </a:r>
            <a:r>
              <a:rPr lang="en-US" sz="1400" dirty="0" err="1"/>
              <a:t>curLaneMask</a:t>
            </a:r>
            <a:r>
              <a:rPr lang="en-US" sz="1400" dirty="0"/>
              <a:t> </a:t>
            </a:r>
            <a:r>
              <a:rPr lang="en-US" sz="1400" dirty="0" smtClean="0"/>
              <a:t>) != 0 )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WaveReadFirstLane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	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WaveBallot</a:t>
            </a:r>
            <a:r>
              <a:rPr lang="en-US" sz="1400" dirty="0" smtClean="0"/>
              <a:t>(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==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);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~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if (</a:t>
            </a:r>
            <a:r>
              <a:rPr lang="en-US" sz="1400" dirty="0" err="1"/>
              <a:t>v_cellIdx</a:t>
            </a:r>
            <a:r>
              <a:rPr lang="en-US" sz="1400" dirty="0"/>
              <a:t> == </a:t>
            </a:r>
            <a:r>
              <a:rPr lang="en-US" sz="1400" dirty="0" err="1"/>
              <a:t>s_cellIdx</a:t>
            </a:r>
            <a:r>
              <a:rPr lang="en-US" sz="1400" dirty="0"/>
              <a:t> </a:t>
            </a:r>
            <a:r>
              <a:rPr lang="en-US" sz="1400" dirty="0" smtClean="0"/>
              <a:t> 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}</a:t>
            </a:r>
            <a:r>
              <a:rPr lang="en-US" sz="1400" dirty="0"/>
              <a:t>	</a:t>
            </a:r>
            <a:endParaRPr lang="en-US" sz="1400" dirty="0" smtClean="0"/>
          </a:p>
          <a:p>
            <a:r>
              <a:rPr lang="en-US" sz="1400" dirty="0"/>
              <a:t>}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void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 smtClean="0"/>
              <a:t>s_lightCount</a:t>
            </a:r>
            <a:r>
              <a:rPr lang="en-US" sz="1400" dirty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/>
              <a:t>);</a:t>
            </a:r>
            <a:endParaRPr lang="en-US" sz="1400" dirty="0" smtClean="0"/>
          </a:p>
          <a:p>
            <a:r>
              <a:rPr lang="en-US" sz="1400" dirty="0"/>
              <a:t> </a:t>
            </a:r>
            <a:r>
              <a:rPr lang="en-US" sz="1400" dirty="0" smtClean="0"/>
              <a:t>   for</a:t>
            </a:r>
            <a:r>
              <a:rPr lang="en-US" sz="1400" dirty="0"/>
              <a:t>( </a:t>
            </a:r>
            <a:r>
              <a:rPr lang="en-US" sz="1400" dirty="0" err="1"/>
              <a:t>i</a:t>
            </a:r>
            <a:r>
              <a:rPr lang="en-US" sz="1400" dirty="0"/>
              <a:t> = 0; </a:t>
            </a:r>
            <a:r>
              <a:rPr lang="en-US" sz="1400" dirty="0" err="1"/>
              <a:t>i</a:t>
            </a:r>
            <a:r>
              <a:rPr lang="en-US" sz="1400" dirty="0"/>
              <a:t> &lt; </a:t>
            </a:r>
            <a:r>
              <a:rPr lang="en-US" sz="1400" dirty="0" err="1" smtClean="0"/>
              <a:t>s_lightCount</a:t>
            </a:r>
            <a:r>
              <a:rPr lang="en-US" sz="1400" dirty="0"/>
              <a:t>; ++</a:t>
            </a:r>
            <a:r>
              <a:rPr lang="en-US" sz="1400" dirty="0" err="1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Lights[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/>
              <a:t>s</a:t>
            </a:r>
            <a:r>
              <a:rPr lang="en-US" sz="1400" dirty="0" err="1" smtClean="0"/>
              <a:t>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}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7073" y="-850580"/>
          <a:ext cx="503936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3936"/>
              </a:tblGrid>
              <a:tr h="33460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941009" y="-85161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lane ID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941008" y="-483312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v_cellIdx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39595" y="-7004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37905" y="3177523"/>
            <a:ext cx="3934572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6128901" y="26010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091822" y="2601051"/>
            <a:ext cx="10370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exec mask</a:t>
            </a:r>
            <a:endParaRPr lang="en-US" sz="16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6146149" y="74341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109070" y="68105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6146149" y="1704729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109070" y="1704729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lane mask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158378" y="3657010"/>
            <a:ext cx="8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s_cellIdx</a:t>
            </a:r>
            <a:endParaRPr lang="en-US" sz="1600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6267398" y="3657010"/>
          <a:ext cx="535738" cy="524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5738"/>
              </a:tblGrid>
              <a:tr h="524846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17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70786" y="353568"/>
            <a:ext cx="49987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v_laneID</a:t>
            </a:r>
            <a:r>
              <a:rPr lang="en-US" sz="1400" dirty="0"/>
              <a:t> </a:t>
            </a:r>
            <a:r>
              <a:rPr lang="en-US" sz="1400" dirty="0" smtClean="0"/>
              <a:t>= </a:t>
            </a:r>
            <a:r>
              <a:rPr lang="en-US" sz="1400" dirty="0" err="1" smtClean="0"/>
              <a:t>WaveGetLaneIndex</a:t>
            </a:r>
            <a:r>
              <a:rPr lang="en-US" sz="1400" dirty="0" smtClean="0"/>
              <a:t>();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0xffffffff; 			  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curLaneMask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ulong</a:t>
            </a:r>
            <a:r>
              <a:rPr lang="en-US" sz="1400" dirty="0" smtClean="0"/>
              <a:t>(1) &lt;&lt; </a:t>
            </a:r>
            <a:r>
              <a:rPr lang="en-US" sz="1400" dirty="0" err="1" smtClean="0"/>
              <a:t>ulong</a:t>
            </a:r>
            <a:r>
              <a:rPr lang="en-US" sz="1400" dirty="0" smtClean="0"/>
              <a:t>(</a:t>
            </a:r>
            <a:r>
              <a:rPr lang="en-US" sz="1400" dirty="0" err="1" smtClean="0"/>
              <a:t>v_laneID</a:t>
            </a:r>
            <a:r>
              <a:rPr lang="en-US" sz="1400" dirty="0" smtClean="0"/>
              <a:t>);	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while ( (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</a:t>
            </a:r>
            <a:r>
              <a:rPr lang="en-US" sz="1400" dirty="0" err="1"/>
              <a:t>curLaneMask</a:t>
            </a:r>
            <a:r>
              <a:rPr lang="en-US" sz="1400" dirty="0"/>
              <a:t> </a:t>
            </a:r>
            <a:r>
              <a:rPr lang="en-US" sz="1400" dirty="0" smtClean="0"/>
              <a:t>) != 0 )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WaveReadFirstLane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	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WaveBallot</a:t>
            </a:r>
            <a:r>
              <a:rPr lang="en-US" sz="1400" dirty="0" smtClean="0"/>
              <a:t>(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==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);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~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if (</a:t>
            </a:r>
            <a:r>
              <a:rPr lang="en-US" sz="1400" dirty="0" err="1"/>
              <a:t>v_cellIdx</a:t>
            </a:r>
            <a:r>
              <a:rPr lang="en-US" sz="1400" dirty="0"/>
              <a:t> == </a:t>
            </a:r>
            <a:r>
              <a:rPr lang="en-US" sz="1400" dirty="0" err="1"/>
              <a:t>s_cellIdx</a:t>
            </a:r>
            <a:r>
              <a:rPr lang="en-US" sz="1400" dirty="0"/>
              <a:t> </a:t>
            </a:r>
            <a:r>
              <a:rPr lang="en-US" sz="1400" dirty="0" smtClean="0"/>
              <a:t> 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}</a:t>
            </a:r>
            <a:r>
              <a:rPr lang="en-US" sz="1400" dirty="0"/>
              <a:t>	</a:t>
            </a:r>
            <a:endParaRPr lang="en-US" sz="1400" dirty="0" smtClean="0"/>
          </a:p>
          <a:p>
            <a:r>
              <a:rPr lang="en-US" sz="1400" dirty="0"/>
              <a:t>}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void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 smtClean="0"/>
              <a:t>s_lightCount</a:t>
            </a:r>
            <a:r>
              <a:rPr lang="en-US" sz="1400" dirty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/>
              <a:t>);</a:t>
            </a:r>
            <a:endParaRPr lang="en-US" sz="1400" dirty="0" smtClean="0"/>
          </a:p>
          <a:p>
            <a:r>
              <a:rPr lang="en-US" sz="1400" dirty="0"/>
              <a:t> </a:t>
            </a:r>
            <a:r>
              <a:rPr lang="en-US" sz="1400" dirty="0" smtClean="0"/>
              <a:t>   for</a:t>
            </a:r>
            <a:r>
              <a:rPr lang="en-US" sz="1400" dirty="0"/>
              <a:t>( </a:t>
            </a:r>
            <a:r>
              <a:rPr lang="en-US" sz="1400" dirty="0" err="1"/>
              <a:t>i</a:t>
            </a:r>
            <a:r>
              <a:rPr lang="en-US" sz="1400" dirty="0"/>
              <a:t> = 0; </a:t>
            </a:r>
            <a:r>
              <a:rPr lang="en-US" sz="1400" dirty="0" err="1"/>
              <a:t>i</a:t>
            </a:r>
            <a:r>
              <a:rPr lang="en-US" sz="1400" dirty="0"/>
              <a:t> &lt; </a:t>
            </a:r>
            <a:r>
              <a:rPr lang="en-US" sz="1400" dirty="0" err="1" smtClean="0"/>
              <a:t>s_lightCount</a:t>
            </a:r>
            <a:r>
              <a:rPr lang="en-US" sz="1400" dirty="0"/>
              <a:t>; ++</a:t>
            </a:r>
            <a:r>
              <a:rPr lang="en-US" sz="1400" dirty="0" err="1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Lights[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/>
              <a:t>s</a:t>
            </a:r>
            <a:r>
              <a:rPr lang="en-US" sz="1400" dirty="0" err="1" smtClean="0"/>
              <a:t>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}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7073" y="-850580"/>
          <a:ext cx="503936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3936"/>
              </a:tblGrid>
              <a:tr h="33460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941009" y="-85161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lane ID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941008" y="-483312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v_cellIdx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39595" y="-7004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16702" y="2075569"/>
            <a:ext cx="3934572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6128901" y="26010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091822" y="2601051"/>
            <a:ext cx="10370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exec mask</a:t>
            </a:r>
            <a:endParaRPr lang="en-US" sz="16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895287"/>
              </p:ext>
            </p:extLst>
          </p:nvPr>
        </p:nvGraphicFramePr>
        <p:xfrm>
          <a:off x="6146149" y="74341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109070" y="68105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5109070" y="1704729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lane mask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158378" y="3657010"/>
            <a:ext cx="8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s_cellIdx</a:t>
            </a:r>
            <a:endParaRPr lang="en-US" sz="1600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741993"/>
              </p:ext>
            </p:extLst>
          </p:nvPr>
        </p:nvGraphicFramePr>
        <p:xfrm>
          <a:off x="6267398" y="3657010"/>
          <a:ext cx="535738" cy="524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5738"/>
              </a:tblGrid>
              <a:tr h="524846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Up Arrow 24"/>
          <p:cNvSpPr/>
          <p:nvPr/>
        </p:nvSpPr>
        <p:spPr>
          <a:xfrm>
            <a:off x="6950505" y="1109338"/>
            <a:ext cx="169978" cy="231648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Up Arrow 25"/>
          <p:cNvSpPr/>
          <p:nvPr/>
        </p:nvSpPr>
        <p:spPr>
          <a:xfrm>
            <a:off x="6950505" y="2989036"/>
            <a:ext cx="169978" cy="231648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91441"/>
              </p:ext>
            </p:extLst>
          </p:nvPr>
        </p:nvGraphicFramePr>
        <p:xfrm>
          <a:off x="6146149" y="1704729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075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70786" y="353568"/>
            <a:ext cx="49987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v_laneID</a:t>
            </a:r>
            <a:r>
              <a:rPr lang="en-US" sz="1400" dirty="0"/>
              <a:t> </a:t>
            </a:r>
            <a:r>
              <a:rPr lang="en-US" sz="1400" dirty="0" smtClean="0"/>
              <a:t>= </a:t>
            </a:r>
            <a:r>
              <a:rPr lang="en-US" sz="1400" dirty="0" err="1" smtClean="0"/>
              <a:t>WaveGetLaneIndex</a:t>
            </a:r>
            <a:r>
              <a:rPr lang="en-US" sz="1400" dirty="0" smtClean="0"/>
              <a:t>();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0xffffffff; 			  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curLaneMask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ulong</a:t>
            </a:r>
            <a:r>
              <a:rPr lang="en-US" sz="1400" dirty="0" smtClean="0"/>
              <a:t>(1) &lt;&lt; </a:t>
            </a:r>
            <a:r>
              <a:rPr lang="en-US" sz="1400" dirty="0" err="1" smtClean="0"/>
              <a:t>ulong</a:t>
            </a:r>
            <a:r>
              <a:rPr lang="en-US" sz="1400" dirty="0" smtClean="0"/>
              <a:t>(</a:t>
            </a:r>
            <a:r>
              <a:rPr lang="en-US" sz="1400" dirty="0" err="1" smtClean="0"/>
              <a:t>v_laneID</a:t>
            </a:r>
            <a:r>
              <a:rPr lang="en-US" sz="1400" dirty="0" smtClean="0"/>
              <a:t>);	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while ( (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</a:t>
            </a:r>
            <a:r>
              <a:rPr lang="en-US" sz="1400" dirty="0" err="1"/>
              <a:t>curLaneMask</a:t>
            </a:r>
            <a:r>
              <a:rPr lang="en-US" sz="1400" dirty="0"/>
              <a:t> </a:t>
            </a:r>
            <a:r>
              <a:rPr lang="en-US" sz="1400" dirty="0" smtClean="0"/>
              <a:t>) != 0 )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WaveReadFirstLane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	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WaveBallot</a:t>
            </a:r>
            <a:r>
              <a:rPr lang="en-US" sz="1400" dirty="0" smtClean="0"/>
              <a:t>(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==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);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~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if (</a:t>
            </a:r>
            <a:r>
              <a:rPr lang="en-US" sz="1400" dirty="0" err="1"/>
              <a:t>v_cellIdx</a:t>
            </a:r>
            <a:r>
              <a:rPr lang="en-US" sz="1400" dirty="0"/>
              <a:t> == </a:t>
            </a:r>
            <a:r>
              <a:rPr lang="en-US" sz="1400" dirty="0" err="1"/>
              <a:t>s_cellIdx</a:t>
            </a:r>
            <a:r>
              <a:rPr lang="en-US" sz="1400" dirty="0"/>
              <a:t> </a:t>
            </a:r>
            <a:r>
              <a:rPr lang="en-US" sz="1400" dirty="0" smtClean="0"/>
              <a:t> 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}</a:t>
            </a:r>
            <a:r>
              <a:rPr lang="en-US" sz="1400" dirty="0"/>
              <a:t>	</a:t>
            </a:r>
            <a:endParaRPr lang="en-US" sz="1400" dirty="0" smtClean="0"/>
          </a:p>
          <a:p>
            <a:r>
              <a:rPr lang="en-US" sz="1400" dirty="0"/>
              <a:t>}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void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 smtClean="0"/>
              <a:t>s_lightCount</a:t>
            </a:r>
            <a:r>
              <a:rPr lang="en-US" sz="1400" dirty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/>
              <a:t>);</a:t>
            </a:r>
            <a:endParaRPr lang="en-US" sz="1400" dirty="0" smtClean="0"/>
          </a:p>
          <a:p>
            <a:r>
              <a:rPr lang="en-US" sz="1400" dirty="0"/>
              <a:t> </a:t>
            </a:r>
            <a:r>
              <a:rPr lang="en-US" sz="1400" dirty="0" smtClean="0"/>
              <a:t>   for</a:t>
            </a:r>
            <a:r>
              <a:rPr lang="en-US" sz="1400" dirty="0"/>
              <a:t>( </a:t>
            </a:r>
            <a:r>
              <a:rPr lang="en-US" sz="1400" dirty="0" err="1"/>
              <a:t>i</a:t>
            </a:r>
            <a:r>
              <a:rPr lang="en-US" sz="1400" dirty="0"/>
              <a:t> = 0; </a:t>
            </a:r>
            <a:r>
              <a:rPr lang="en-US" sz="1400" dirty="0" err="1"/>
              <a:t>i</a:t>
            </a:r>
            <a:r>
              <a:rPr lang="en-US" sz="1400" dirty="0"/>
              <a:t> &lt; </a:t>
            </a:r>
            <a:r>
              <a:rPr lang="en-US" sz="1400" dirty="0" err="1" smtClean="0"/>
              <a:t>s_lightCount</a:t>
            </a:r>
            <a:r>
              <a:rPr lang="en-US" sz="1400" dirty="0"/>
              <a:t>; ++</a:t>
            </a:r>
            <a:r>
              <a:rPr lang="en-US" sz="1400" dirty="0" err="1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Lights[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/>
              <a:t>s</a:t>
            </a:r>
            <a:r>
              <a:rPr lang="en-US" sz="1400" dirty="0" err="1" smtClean="0"/>
              <a:t>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}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7073" y="-850580"/>
          <a:ext cx="503936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3936"/>
              </a:tblGrid>
              <a:tr h="33460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941009" y="-85161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lane ID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941008" y="-483312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v_cellIdx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39595" y="-7004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25326" y="2362629"/>
            <a:ext cx="3934572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6128901" y="26010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091822" y="2601051"/>
            <a:ext cx="10370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exec mask</a:t>
            </a:r>
            <a:endParaRPr lang="en-US" sz="16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6146149" y="74341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109070" y="68105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367726"/>
              </p:ext>
            </p:extLst>
          </p:nvPr>
        </p:nvGraphicFramePr>
        <p:xfrm>
          <a:off x="6146149" y="1704729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109070" y="1704729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lane mask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158378" y="3657010"/>
            <a:ext cx="8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s_cellIdx</a:t>
            </a:r>
            <a:endParaRPr lang="en-US" sz="1600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6267398" y="3657010"/>
          <a:ext cx="535738" cy="524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5738"/>
              </a:tblGrid>
              <a:tr h="524846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069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70786" y="353568"/>
            <a:ext cx="49987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v_laneID</a:t>
            </a:r>
            <a:r>
              <a:rPr lang="en-US" sz="1400" dirty="0"/>
              <a:t> </a:t>
            </a:r>
            <a:r>
              <a:rPr lang="en-US" sz="1400" dirty="0" smtClean="0"/>
              <a:t>= </a:t>
            </a:r>
            <a:r>
              <a:rPr lang="en-US" sz="1400" dirty="0" err="1" smtClean="0"/>
              <a:t>WaveGetLaneIndex</a:t>
            </a:r>
            <a:r>
              <a:rPr lang="en-US" sz="1400" dirty="0" smtClean="0"/>
              <a:t>();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0xffffffff; 			  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curLaneMask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ulong</a:t>
            </a:r>
            <a:r>
              <a:rPr lang="en-US" sz="1400" dirty="0" smtClean="0"/>
              <a:t>(1) &lt;&lt; </a:t>
            </a:r>
            <a:r>
              <a:rPr lang="en-US" sz="1400" dirty="0" err="1" smtClean="0"/>
              <a:t>ulong</a:t>
            </a:r>
            <a:r>
              <a:rPr lang="en-US" sz="1400" dirty="0" smtClean="0"/>
              <a:t>(</a:t>
            </a:r>
            <a:r>
              <a:rPr lang="en-US" sz="1400" dirty="0" err="1" smtClean="0"/>
              <a:t>v_laneID</a:t>
            </a:r>
            <a:r>
              <a:rPr lang="en-US" sz="1400" dirty="0" smtClean="0"/>
              <a:t>);	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while ( (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</a:t>
            </a:r>
            <a:r>
              <a:rPr lang="en-US" sz="1400" dirty="0" err="1"/>
              <a:t>curLaneMask</a:t>
            </a:r>
            <a:r>
              <a:rPr lang="en-US" sz="1400" dirty="0"/>
              <a:t> </a:t>
            </a:r>
            <a:r>
              <a:rPr lang="en-US" sz="1400" dirty="0" smtClean="0"/>
              <a:t>) != 0 )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WaveReadFirstLane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	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WaveBallot</a:t>
            </a:r>
            <a:r>
              <a:rPr lang="en-US" sz="1400" dirty="0" smtClean="0"/>
              <a:t>(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==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);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~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if (</a:t>
            </a:r>
            <a:r>
              <a:rPr lang="en-US" sz="1400" dirty="0" err="1"/>
              <a:t>v_cellIdx</a:t>
            </a:r>
            <a:r>
              <a:rPr lang="en-US" sz="1400" dirty="0"/>
              <a:t> == </a:t>
            </a:r>
            <a:r>
              <a:rPr lang="en-US" sz="1400" dirty="0" err="1"/>
              <a:t>s_cellIdx</a:t>
            </a:r>
            <a:r>
              <a:rPr lang="en-US" sz="1400" dirty="0"/>
              <a:t> </a:t>
            </a:r>
            <a:r>
              <a:rPr lang="en-US" sz="1400" dirty="0" smtClean="0"/>
              <a:t> 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}</a:t>
            </a:r>
            <a:r>
              <a:rPr lang="en-US" sz="1400" dirty="0"/>
              <a:t>	</a:t>
            </a:r>
            <a:endParaRPr lang="en-US" sz="1400" dirty="0" smtClean="0"/>
          </a:p>
          <a:p>
            <a:r>
              <a:rPr lang="en-US" sz="1400" dirty="0"/>
              <a:t>}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void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 smtClean="0"/>
              <a:t>s_lightCount</a:t>
            </a:r>
            <a:r>
              <a:rPr lang="en-US" sz="1400" dirty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/>
              <a:t>);</a:t>
            </a:r>
            <a:endParaRPr lang="en-US" sz="1400" dirty="0" smtClean="0"/>
          </a:p>
          <a:p>
            <a:r>
              <a:rPr lang="en-US" sz="1400" dirty="0"/>
              <a:t> </a:t>
            </a:r>
            <a:r>
              <a:rPr lang="en-US" sz="1400" dirty="0" smtClean="0"/>
              <a:t>   for</a:t>
            </a:r>
            <a:r>
              <a:rPr lang="en-US" sz="1400" dirty="0"/>
              <a:t>( </a:t>
            </a:r>
            <a:r>
              <a:rPr lang="en-US" sz="1400" dirty="0" err="1"/>
              <a:t>i</a:t>
            </a:r>
            <a:r>
              <a:rPr lang="en-US" sz="1400" dirty="0"/>
              <a:t> = 0; </a:t>
            </a:r>
            <a:r>
              <a:rPr lang="en-US" sz="1400" dirty="0" err="1"/>
              <a:t>i</a:t>
            </a:r>
            <a:r>
              <a:rPr lang="en-US" sz="1400" dirty="0"/>
              <a:t> &lt; </a:t>
            </a:r>
            <a:r>
              <a:rPr lang="en-US" sz="1400" dirty="0" err="1" smtClean="0"/>
              <a:t>s_lightCount</a:t>
            </a:r>
            <a:r>
              <a:rPr lang="en-US" sz="1400" dirty="0"/>
              <a:t>; ++</a:t>
            </a:r>
            <a:r>
              <a:rPr lang="en-US" sz="1400" dirty="0" err="1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Lights[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/>
              <a:t>s</a:t>
            </a:r>
            <a:r>
              <a:rPr lang="en-US" sz="1400" dirty="0" err="1" smtClean="0"/>
              <a:t>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}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7073" y="-850580"/>
          <a:ext cx="503936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3936"/>
              </a:tblGrid>
              <a:tr h="33460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941009" y="-85161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lane ID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941008" y="-483312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v_cellIdx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39595" y="-7004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25326" y="2531906"/>
            <a:ext cx="3934572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773907"/>
              </p:ext>
            </p:extLst>
          </p:nvPr>
        </p:nvGraphicFramePr>
        <p:xfrm>
          <a:off x="6128901" y="26010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091822" y="2601051"/>
            <a:ext cx="10370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exec mask</a:t>
            </a:r>
            <a:endParaRPr lang="en-US" sz="16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6146149" y="74341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109070" y="68105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6146149" y="1704729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109070" y="1704729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lane mask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158378" y="3657010"/>
            <a:ext cx="8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s_cellIdx</a:t>
            </a:r>
            <a:endParaRPr lang="en-US" sz="1600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6267398" y="3657010"/>
          <a:ext cx="535738" cy="524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5738"/>
              </a:tblGrid>
              <a:tr h="524846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026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70786" y="353568"/>
            <a:ext cx="49987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v_laneID</a:t>
            </a:r>
            <a:r>
              <a:rPr lang="en-US" sz="1400" dirty="0"/>
              <a:t> </a:t>
            </a:r>
            <a:r>
              <a:rPr lang="en-US" sz="1400" dirty="0" smtClean="0"/>
              <a:t>= </a:t>
            </a:r>
            <a:r>
              <a:rPr lang="en-US" sz="1400" dirty="0" err="1" smtClean="0"/>
              <a:t>WaveGetLaneIndex</a:t>
            </a:r>
            <a:r>
              <a:rPr lang="en-US" sz="1400" dirty="0" smtClean="0"/>
              <a:t>();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0xffffffff; 			  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curLaneMask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ulong</a:t>
            </a:r>
            <a:r>
              <a:rPr lang="en-US" sz="1400" dirty="0" smtClean="0"/>
              <a:t>(1) &lt;&lt; </a:t>
            </a:r>
            <a:r>
              <a:rPr lang="en-US" sz="1400" dirty="0" err="1" smtClean="0"/>
              <a:t>ulong</a:t>
            </a:r>
            <a:r>
              <a:rPr lang="en-US" sz="1400" dirty="0" smtClean="0"/>
              <a:t>(</a:t>
            </a:r>
            <a:r>
              <a:rPr lang="en-US" sz="1400" dirty="0" err="1" smtClean="0"/>
              <a:t>v_laneID</a:t>
            </a:r>
            <a:r>
              <a:rPr lang="en-US" sz="1400" dirty="0" smtClean="0"/>
              <a:t>);	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while ( (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</a:t>
            </a:r>
            <a:r>
              <a:rPr lang="en-US" sz="1400" dirty="0" err="1"/>
              <a:t>curLaneMask</a:t>
            </a:r>
            <a:r>
              <a:rPr lang="en-US" sz="1400" dirty="0"/>
              <a:t> </a:t>
            </a:r>
            <a:r>
              <a:rPr lang="en-US" sz="1400" dirty="0" smtClean="0"/>
              <a:t>) != 0 )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WaveReadFirstLane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	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WaveBallot</a:t>
            </a:r>
            <a:r>
              <a:rPr lang="en-US" sz="1400" dirty="0" smtClean="0"/>
              <a:t>(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==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);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~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if (</a:t>
            </a:r>
            <a:r>
              <a:rPr lang="en-US" sz="1400" dirty="0" err="1"/>
              <a:t>v_cellIdx</a:t>
            </a:r>
            <a:r>
              <a:rPr lang="en-US" sz="1400" dirty="0"/>
              <a:t> == </a:t>
            </a:r>
            <a:r>
              <a:rPr lang="en-US" sz="1400" dirty="0" err="1"/>
              <a:t>s_cellIdx</a:t>
            </a:r>
            <a:r>
              <a:rPr lang="en-US" sz="1400" dirty="0"/>
              <a:t> </a:t>
            </a:r>
            <a:r>
              <a:rPr lang="en-US" sz="1400" dirty="0" smtClean="0"/>
              <a:t> 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}</a:t>
            </a:r>
            <a:r>
              <a:rPr lang="en-US" sz="1400" dirty="0"/>
              <a:t>	</a:t>
            </a:r>
            <a:endParaRPr lang="en-US" sz="1400" dirty="0" smtClean="0"/>
          </a:p>
          <a:p>
            <a:r>
              <a:rPr lang="en-US" sz="1400" dirty="0"/>
              <a:t>}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void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 smtClean="0"/>
              <a:t>s_lightCount</a:t>
            </a:r>
            <a:r>
              <a:rPr lang="en-US" sz="1400" dirty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/>
              <a:t>);</a:t>
            </a:r>
            <a:endParaRPr lang="en-US" sz="1400" dirty="0" smtClean="0"/>
          </a:p>
          <a:p>
            <a:r>
              <a:rPr lang="en-US" sz="1400" dirty="0"/>
              <a:t> </a:t>
            </a:r>
            <a:r>
              <a:rPr lang="en-US" sz="1400" dirty="0" smtClean="0"/>
              <a:t>   for</a:t>
            </a:r>
            <a:r>
              <a:rPr lang="en-US" sz="1400" dirty="0"/>
              <a:t>( </a:t>
            </a:r>
            <a:r>
              <a:rPr lang="en-US" sz="1400" dirty="0" err="1"/>
              <a:t>i</a:t>
            </a:r>
            <a:r>
              <a:rPr lang="en-US" sz="1400" dirty="0"/>
              <a:t> = 0; </a:t>
            </a:r>
            <a:r>
              <a:rPr lang="en-US" sz="1400" dirty="0" err="1"/>
              <a:t>i</a:t>
            </a:r>
            <a:r>
              <a:rPr lang="en-US" sz="1400" dirty="0"/>
              <a:t> &lt; </a:t>
            </a:r>
            <a:r>
              <a:rPr lang="en-US" sz="1400" dirty="0" err="1" smtClean="0"/>
              <a:t>s_lightCount</a:t>
            </a:r>
            <a:r>
              <a:rPr lang="en-US" sz="1400" dirty="0"/>
              <a:t>; ++</a:t>
            </a:r>
            <a:r>
              <a:rPr lang="en-US" sz="1400" dirty="0" err="1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Lights[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/>
              <a:t>s</a:t>
            </a:r>
            <a:r>
              <a:rPr lang="en-US" sz="1400" dirty="0" err="1" smtClean="0"/>
              <a:t>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}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7073" y="-850580"/>
          <a:ext cx="503936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3936"/>
              </a:tblGrid>
              <a:tr h="33460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941009" y="-85161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lane ID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941008" y="-483312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v_cellIdx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39595" y="-7004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25326" y="2717530"/>
            <a:ext cx="3934572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6128901" y="26010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091822" y="2601051"/>
            <a:ext cx="10370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exec mask</a:t>
            </a:r>
            <a:endParaRPr lang="en-US" sz="16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494649"/>
              </p:ext>
            </p:extLst>
          </p:nvPr>
        </p:nvGraphicFramePr>
        <p:xfrm>
          <a:off x="6146149" y="74341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109070" y="68105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6146149" y="1704729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109070" y="1704729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lane mask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158378" y="3657010"/>
            <a:ext cx="8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s_cellIdx</a:t>
            </a:r>
            <a:endParaRPr lang="en-US" sz="1600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6267398" y="3657010"/>
          <a:ext cx="535738" cy="524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5738"/>
              </a:tblGrid>
              <a:tr h="524846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386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70786" y="353568"/>
            <a:ext cx="49987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v_laneID</a:t>
            </a:r>
            <a:r>
              <a:rPr lang="en-US" sz="1400" dirty="0"/>
              <a:t> </a:t>
            </a:r>
            <a:r>
              <a:rPr lang="en-US" sz="1400" dirty="0" smtClean="0"/>
              <a:t>= </a:t>
            </a:r>
            <a:r>
              <a:rPr lang="en-US" sz="1400" dirty="0" err="1" smtClean="0"/>
              <a:t>WaveGetLaneIndex</a:t>
            </a:r>
            <a:r>
              <a:rPr lang="en-US" sz="1400" dirty="0" smtClean="0"/>
              <a:t>();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0xffffffff; 			  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curLaneMask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ulong</a:t>
            </a:r>
            <a:r>
              <a:rPr lang="en-US" sz="1400" dirty="0" smtClean="0"/>
              <a:t>(1) &lt;&lt; </a:t>
            </a:r>
            <a:r>
              <a:rPr lang="en-US" sz="1400" dirty="0" err="1" smtClean="0"/>
              <a:t>ulong</a:t>
            </a:r>
            <a:r>
              <a:rPr lang="en-US" sz="1400" dirty="0" smtClean="0"/>
              <a:t>(</a:t>
            </a:r>
            <a:r>
              <a:rPr lang="en-US" sz="1400" dirty="0" err="1" smtClean="0"/>
              <a:t>v_laneID</a:t>
            </a:r>
            <a:r>
              <a:rPr lang="en-US" sz="1400" dirty="0" smtClean="0"/>
              <a:t>);	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while ( (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</a:t>
            </a:r>
            <a:r>
              <a:rPr lang="en-US" sz="1400" dirty="0" err="1"/>
              <a:t>curLaneMask</a:t>
            </a:r>
            <a:r>
              <a:rPr lang="en-US" sz="1400" dirty="0"/>
              <a:t> </a:t>
            </a:r>
            <a:r>
              <a:rPr lang="en-US" sz="1400" dirty="0" smtClean="0"/>
              <a:t>) != 0 )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WaveReadFirstLane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	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WaveBallot</a:t>
            </a:r>
            <a:r>
              <a:rPr lang="en-US" sz="1400" dirty="0" smtClean="0"/>
              <a:t>(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==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);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~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if (</a:t>
            </a:r>
            <a:r>
              <a:rPr lang="en-US" sz="1400" dirty="0" err="1"/>
              <a:t>v_cellIdx</a:t>
            </a:r>
            <a:r>
              <a:rPr lang="en-US" sz="1400" dirty="0"/>
              <a:t> == </a:t>
            </a:r>
            <a:r>
              <a:rPr lang="en-US" sz="1400" dirty="0" err="1"/>
              <a:t>s_cellIdx</a:t>
            </a:r>
            <a:r>
              <a:rPr lang="en-US" sz="1400" dirty="0"/>
              <a:t> </a:t>
            </a:r>
            <a:r>
              <a:rPr lang="en-US" sz="1400" dirty="0" smtClean="0"/>
              <a:t> 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}</a:t>
            </a:r>
            <a:r>
              <a:rPr lang="en-US" sz="1400" dirty="0"/>
              <a:t>	</a:t>
            </a:r>
            <a:endParaRPr lang="en-US" sz="1400" dirty="0" smtClean="0"/>
          </a:p>
          <a:p>
            <a:r>
              <a:rPr lang="en-US" sz="1400" dirty="0"/>
              <a:t>}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void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 smtClean="0"/>
              <a:t>s_lightCount</a:t>
            </a:r>
            <a:r>
              <a:rPr lang="en-US" sz="1400" dirty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/>
              <a:t>);</a:t>
            </a:r>
            <a:endParaRPr lang="en-US" sz="1400" dirty="0" smtClean="0"/>
          </a:p>
          <a:p>
            <a:r>
              <a:rPr lang="en-US" sz="1400" dirty="0"/>
              <a:t> </a:t>
            </a:r>
            <a:r>
              <a:rPr lang="en-US" sz="1400" dirty="0" smtClean="0"/>
              <a:t>   for</a:t>
            </a:r>
            <a:r>
              <a:rPr lang="en-US" sz="1400" dirty="0"/>
              <a:t>( </a:t>
            </a:r>
            <a:r>
              <a:rPr lang="en-US" sz="1400" dirty="0" err="1"/>
              <a:t>i</a:t>
            </a:r>
            <a:r>
              <a:rPr lang="en-US" sz="1400" dirty="0"/>
              <a:t> = 0; </a:t>
            </a:r>
            <a:r>
              <a:rPr lang="en-US" sz="1400" dirty="0" err="1"/>
              <a:t>i</a:t>
            </a:r>
            <a:r>
              <a:rPr lang="en-US" sz="1400" dirty="0"/>
              <a:t> &lt; </a:t>
            </a:r>
            <a:r>
              <a:rPr lang="en-US" sz="1400" dirty="0" err="1" smtClean="0"/>
              <a:t>s_lightCount</a:t>
            </a:r>
            <a:r>
              <a:rPr lang="en-US" sz="1400" dirty="0"/>
              <a:t>; ++</a:t>
            </a:r>
            <a:r>
              <a:rPr lang="en-US" sz="1400" dirty="0" err="1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Lights[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/>
              <a:t>s</a:t>
            </a:r>
            <a:r>
              <a:rPr lang="en-US" sz="1400" dirty="0" err="1" smtClean="0"/>
              <a:t>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}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7073" y="-850580"/>
          <a:ext cx="503936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3936"/>
              </a:tblGrid>
              <a:tr h="33460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941009" y="-85161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lane ID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941008" y="-483312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v_cellIdx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39595" y="-7004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37905" y="3177523"/>
            <a:ext cx="3934572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6128901" y="26010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091822" y="2601051"/>
            <a:ext cx="10370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exec mask</a:t>
            </a:r>
            <a:endParaRPr lang="en-US" sz="16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6146149" y="74341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109070" y="68105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6146149" y="1704729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109070" y="1704729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lane mask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158378" y="3657010"/>
            <a:ext cx="8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s_cellIdx</a:t>
            </a:r>
            <a:endParaRPr lang="en-US" sz="1600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6267398" y="3657010"/>
          <a:ext cx="535738" cy="524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5738"/>
              </a:tblGrid>
              <a:tr h="524846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387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70786" y="353568"/>
            <a:ext cx="49987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v_laneID</a:t>
            </a:r>
            <a:r>
              <a:rPr lang="en-US" sz="1400" dirty="0"/>
              <a:t> </a:t>
            </a:r>
            <a:r>
              <a:rPr lang="en-US" sz="1400" dirty="0" smtClean="0"/>
              <a:t>= </a:t>
            </a:r>
            <a:r>
              <a:rPr lang="en-US" sz="1400" dirty="0" err="1" smtClean="0"/>
              <a:t>WaveGetLaneIndex</a:t>
            </a:r>
            <a:r>
              <a:rPr lang="en-US" sz="1400" dirty="0" smtClean="0"/>
              <a:t>();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0xffffffff; 			  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curLaneMask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ulong</a:t>
            </a:r>
            <a:r>
              <a:rPr lang="en-US" sz="1400" dirty="0" smtClean="0"/>
              <a:t>(1) &lt;&lt; </a:t>
            </a:r>
            <a:r>
              <a:rPr lang="en-US" sz="1400" dirty="0" err="1" smtClean="0"/>
              <a:t>ulong</a:t>
            </a:r>
            <a:r>
              <a:rPr lang="en-US" sz="1400" dirty="0" smtClean="0"/>
              <a:t>(</a:t>
            </a:r>
            <a:r>
              <a:rPr lang="en-US" sz="1400" dirty="0" err="1" smtClean="0"/>
              <a:t>v_laneID</a:t>
            </a:r>
            <a:r>
              <a:rPr lang="en-US" sz="1400" dirty="0" smtClean="0"/>
              <a:t>);	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while ( (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</a:t>
            </a:r>
            <a:r>
              <a:rPr lang="en-US" sz="1400" dirty="0" err="1"/>
              <a:t>curLaneMask</a:t>
            </a:r>
            <a:r>
              <a:rPr lang="en-US" sz="1400" dirty="0"/>
              <a:t> </a:t>
            </a:r>
            <a:r>
              <a:rPr lang="en-US" sz="1400" dirty="0" smtClean="0"/>
              <a:t>) != 0 )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WaveReadFirstLane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	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WaveBallot</a:t>
            </a:r>
            <a:r>
              <a:rPr lang="en-US" sz="1400" dirty="0" smtClean="0"/>
              <a:t>(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==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);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~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if (</a:t>
            </a:r>
            <a:r>
              <a:rPr lang="en-US" sz="1400" dirty="0" err="1"/>
              <a:t>v_cellIdx</a:t>
            </a:r>
            <a:r>
              <a:rPr lang="en-US" sz="1400" dirty="0"/>
              <a:t> == </a:t>
            </a:r>
            <a:r>
              <a:rPr lang="en-US" sz="1400" dirty="0" err="1"/>
              <a:t>s_cellIdx</a:t>
            </a:r>
            <a:r>
              <a:rPr lang="en-US" sz="1400" dirty="0"/>
              <a:t> </a:t>
            </a:r>
            <a:r>
              <a:rPr lang="en-US" sz="1400" dirty="0" smtClean="0"/>
              <a:t> 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}</a:t>
            </a:r>
            <a:r>
              <a:rPr lang="en-US" sz="1400" dirty="0"/>
              <a:t>	</a:t>
            </a:r>
            <a:endParaRPr lang="en-US" sz="1400" dirty="0" smtClean="0"/>
          </a:p>
          <a:p>
            <a:r>
              <a:rPr lang="en-US" sz="1400" dirty="0"/>
              <a:t>}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void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 smtClean="0"/>
              <a:t>s_lightCount</a:t>
            </a:r>
            <a:r>
              <a:rPr lang="en-US" sz="1400" dirty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/>
              <a:t>);</a:t>
            </a:r>
            <a:endParaRPr lang="en-US" sz="1400" dirty="0" smtClean="0"/>
          </a:p>
          <a:p>
            <a:r>
              <a:rPr lang="en-US" sz="1400" dirty="0"/>
              <a:t> </a:t>
            </a:r>
            <a:r>
              <a:rPr lang="en-US" sz="1400" dirty="0" smtClean="0"/>
              <a:t>   for</a:t>
            </a:r>
            <a:r>
              <a:rPr lang="en-US" sz="1400" dirty="0"/>
              <a:t>( </a:t>
            </a:r>
            <a:r>
              <a:rPr lang="en-US" sz="1400" dirty="0" err="1"/>
              <a:t>i</a:t>
            </a:r>
            <a:r>
              <a:rPr lang="en-US" sz="1400" dirty="0"/>
              <a:t> = 0; </a:t>
            </a:r>
            <a:r>
              <a:rPr lang="en-US" sz="1400" dirty="0" err="1"/>
              <a:t>i</a:t>
            </a:r>
            <a:r>
              <a:rPr lang="en-US" sz="1400" dirty="0"/>
              <a:t> &lt; </a:t>
            </a:r>
            <a:r>
              <a:rPr lang="en-US" sz="1400" dirty="0" err="1" smtClean="0"/>
              <a:t>s_lightCount</a:t>
            </a:r>
            <a:r>
              <a:rPr lang="en-US" sz="1400" dirty="0"/>
              <a:t>; ++</a:t>
            </a:r>
            <a:r>
              <a:rPr lang="en-US" sz="1400" dirty="0" err="1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Lights[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/>
              <a:t>s</a:t>
            </a:r>
            <a:r>
              <a:rPr lang="en-US" sz="1400" dirty="0" err="1" smtClean="0"/>
              <a:t>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}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39595" y="-7004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16702" y="2075569"/>
            <a:ext cx="3934572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6128901" y="26010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091822" y="2601051"/>
            <a:ext cx="10370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exec mask</a:t>
            </a:r>
            <a:endParaRPr lang="en-US" sz="16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191318"/>
              </p:ext>
            </p:extLst>
          </p:nvPr>
        </p:nvGraphicFramePr>
        <p:xfrm>
          <a:off x="6146149" y="74341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109070" y="68105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158378" y="3657010"/>
            <a:ext cx="8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s_cellIdx</a:t>
            </a:r>
            <a:endParaRPr lang="en-US" sz="1600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141797"/>
              </p:ext>
            </p:extLst>
          </p:nvPr>
        </p:nvGraphicFramePr>
        <p:xfrm>
          <a:off x="6267398" y="3657010"/>
          <a:ext cx="535738" cy="524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5738"/>
              </a:tblGrid>
              <a:tr h="524846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Up Arrow 24"/>
          <p:cNvSpPr/>
          <p:nvPr/>
        </p:nvSpPr>
        <p:spPr>
          <a:xfrm>
            <a:off x="7291881" y="1109338"/>
            <a:ext cx="169978" cy="231648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Up Arrow 25"/>
          <p:cNvSpPr/>
          <p:nvPr/>
        </p:nvSpPr>
        <p:spPr>
          <a:xfrm>
            <a:off x="7291881" y="2971891"/>
            <a:ext cx="169978" cy="231648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109070" y="1704729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lane mask</a:t>
            </a:r>
            <a:endParaRPr lang="en-US" sz="1600" dirty="0"/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908308"/>
              </p:ext>
            </p:extLst>
          </p:nvPr>
        </p:nvGraphicFramePr>
        <p:xfrm>
          <a:off x="6146149" y="1704729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182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70786" y="353568"/>
            <a:ext cx="49987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v_laneID</a:t>
            </a:r>
            <a:r>
              <a:rPr lang="en-US" sz="1400" dirty="0"/>
              <a:t> </a:t>
            </a:r>
            <a:r>
              <a:rPr lang="en-US" sz="1400" dirty="0" smtClean="0"/>
              <a:t>= </a:t>
            </a:r>
            <a:r>
              <a:rPr lang="en-US" sz="1400" dirty="0" err="1" smtClean="0"/>
              <a:t>WaveGetLaneIndex</a:t>
            </a:r>
            <a:r>
              <a:rPr lang="en-US" sz="1400" dirty="0" smtClean="0"/>
              <a:t>();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0xffffffff; 			  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curLaneMask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ulong</a:t>
            </a:r>
            <a:r>
              <a:rPr lang="en-US" sz="1400" dirty="0" smtClean="0"/>
              <a:t>(1) &lt;&lt; </a:t>
            </a:r>
            <a:r>
              <a:rPr lang="en-US" sz="1400" dirty="0" err="1" smtClean="0"/>
              <a:t>ulong</a:t>
            </a:r>
            <a:r>
              <a:rPr lang="en-US" sz="1400" dirty="0" smtClean="0"/>
              <a:t>(</a:t>
            </a:r>
            <a:r>
              <a:rPr lang="en-US" sz="1400" dirty="0" err="1" smtClean="0"/>
              <a:t>v_laneID</a:t>
            </a:r>
            <a:r>
              <a:rPr lang="en-US" sz="1400" dirty="0" smtClean="0"/>
              <a:t>);	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while ( (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</a:t>
            </a:r>
            <a:r>
              <a:rPr lang="en-US" sz="1400" dirty="0" err="1"/>
              <a:t>curLaneMask</a:t>
            </a:r>
            <a:r>
              <a:rPr lang="en-US" sz="1400" dirty="0"/>
              <a:t> </a:t>
            </a:r>
            <a:r>
              <a:rPr lang="en-US" sz="1400" dirty="0" smtClean="0"/>
              <a:t>) != 0 )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WaveReadFirstLane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	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WaveBallot</a:t>
            </a:r>
            <a:r>
              <a:rPr lang="en-US" sz="1400" dirty="0" smtClean="0"/>
              <a:t>(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==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);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~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if (</a:t>
            </a:r>
            <a:r>
              <a:rPr lang="en-US" sz="1400" dirty="0" err="1"/>
              <a:t>v_cellIdx</a:t>
            </a:r>
            <a:r>
              <a:rPr lang="en-US" sz="1400" dirty="0"/>
              <a:t> == </a:t>
            </a:r>
            <a:r>
              <a:rPr lang="en-US" sz="1400" dirty="0" err="1"/>
              <a:t>s_cellIdx</a:t>
            </a:r>
            <a:r>
              <a:rPr lang="en-US" sz="1400" dirty="0"/>
              <a:t> </a:t>
            </a:r>
            <a:r>
              <a:rPr lang="en-US" sz="1400" dirty="0" smtClean="0"/>
              <a:t> 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}</a:t>
            </a:r>
            <a:r>
              <a:rPr lang="en-US" sz="1400" dirty="0"/>
              <a:t>	</a:t>
            </a:r>
            <a:endParaRPr lang="en-US" sz="1400" dirty="0" smtClean="0"/>
          </a:p>
          <a:p>
            <a:r>
              <a:rPr lang="en-US" sz="1400" dirty="0"/>
              <a:t>}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void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 smtClean="0"/>
              <a:t>s_lightCount</a:t>
            </a:r>
            <a:r>
              <a:rPr lang="en-US" sz="1400" dirty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/>
              <a:t>);</a:t>
            </a:r>
            <a:endParaRPr lang="en-US" sz="1400" dirty="0" smtClean="0"/>
          </a:p>
          <a:p>
            <a:r>
              <a:rPr lang="en-US" sz="1400" dirty="0"/>
              <a:t> </a:t>
            </a:r>
            <a:r>
              <a:rPr lang="en-US" sz="1400" dirty="0" smtClean="0"/>
              <a:t>   for</a:t>
            </a:r>
            <a:r>
              <a:rPr lang="en-US" sz="1400" dirty="0"/>
              <a:t>( </a:t>
            </a:r>
            <a:r>
              <a:rPr lang="en-US" sz="1400" dirty="0" err="1"/>
              <a:t>i</a:t>
            </a:r>
            <a:r>
              <a:rPr lang="en-US" sz="1400" dirty="0"/>
              <a:t> = 0; </a:t>
            </a:r>
            <a:r>
              <a:rPr lang="en-US" sz="1400" dirty="0" err="1"/>
              <a:t>i</a:t>
            </a:r>
            <a:r>
              <a:rPr lang="en-US" sz="1400" dirty="0"/>
              <a:t> &lt; </a:t>
            </a:r>
            <a:r>
              <a:rPr lang="en-US" sz="1400" dirty="0" err="1" smtClean="0"/>
              <a:t>s_lightCount</a:t>
            </a:r>
            <a:r>
              <a:rPr lang="en-US" sz="1400" dirty="0"/>
              <a:t>; ++</a:t>
            </a:r>
            <a:r>
              <a:rPr lang="en-US" sz="1400" dirty="0" err="1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Lights[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/>
              <a:t>s</a:t>
            </a:r>
            <a:r>
              <a:rPr lang="en-US" sz="1400" dirty="0" err="1" smtClean="0"/>
              <a:t>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}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39595" y="-7004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25326" y="2362629"/>
            <a:ext cx="3934572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6128901" y="26010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091822" y="2601051"/>
            <a:ext cx="10370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exec mask</a:t>
            </a:r>
            <a:endParaRPr lang="en-US" sz="16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6146149" y="74341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109070" y="68105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004321"/>
              </p:ext>
            </p:extLst>
          </p:nvPr>
        </p:nvGraphicFramePr>
        <p:xfrm>
          <a:off x="6146149" y="1704729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109070" y="1704729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lane mask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158378" y="3657010"/>
            <a:ext cx="8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s_cellIdx</a:t>
            </a:r>
            <a:endParaRPr lang="en-US" sz="1600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6267398" y="3657010"/>
          <a:ext cx="535738" cy="524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5738"/>
              </a:tblGrid>
              <a:tr h="524846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233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70786" y="353568"/>
            <a:ext cx="49987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v_laneID</a:t>
            </a:r>
            <a:r>
              <a:rPr lang="en-US" sz="1400" dirty="0"/>
              <a:t> </a:t>
            </a:r>
            <a:r>
              <a:rPr lang="en-US" sz="1400" dirty="0" smtClean="0"/>
              <a:t>= </a:t>
            </a:r>
            <a:r>
              <a:rPr lang="en-US" sz="1400" dirty="0" err="1" smtClean="0"/>
              <a:t>WaveGetLaneIndex</a:t>
            </a:r>
            <a:r>
              <a:rPr lang="en-US" sz="1400" dirty="0" smtClean="0"/>
              <a:t>();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0xffffffff; 			  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curLaneMask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ulong</a:t>
            </a:r>
            <a:r>
              <a:rPr lang="en-US" sz="1400" dirty="0" smtClean="0"/>
              <a:t>(1) &lt;&lt; </a:t>
            </a:r>
            <a:r>
              <a:rPr lang="en-US" sz="1400" dirty="0" err="1" smtClean="0"/>
              <a:t>ulong</a:t>
            </a:r>
            <a:r>
              <a:rPr lang="en-US" sz="1400" dirty="0" smtClean="0"/>
              <a:t>(</a:t>
            </a:r>
            <a:r>
              <a:rPr lang="en-US" sz="1400" dirty="0" err="1" smtClean="0"/>
              <a:t>v_laneID</a:t>
            </a:r>
            <a:r>
              <a:rPr lang="en-US" sz="1400" dirty="0" smtClean="0"/>
              <a:t>);	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while ( (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</a:t>
            </a:r>
            <a:r>
              <a:rPr lang="en-US" sz="1400" dirty="0" err="1"/>
              <a:t>curLaneMask</a:t>
            </a:r>
            <a:r>
              <a:rPr lang="en-US" sz="1400" dirty="0"/>
              <a:t> </a:t>
            </a:r>
            <a:r>
              <a:rPr lang="en-US" sz="1400" dirty="0" smtClean="0"/>
              <a:t>) != 0 )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WaveReadFirstLane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	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WaveBallot</a:t>
            </a:r>
            <a:r>
              <a:rPr lang="en-US" sz="1400" dirty="0" smtClean="0"/>
              <a:t>(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==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);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~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if (</a:t>
            </a:r>
            <a:r>
              <a:rPr lang="en-US" sz="1400" dirty="0" err="1"/>
              <a:t>v_cellIdx</a:t>
            </a:r>
            <a:r>
              <a:rPr lang="en-US" sz="1400" dirty="0"/>
              <a:t> == </a:t>
            </a:r>
            <a:r>
              <a:rPr lang="en-US" sz="1400" dirty="0" err="1"/>
              <a:t>s_cellIdx</a:t>
            </a:r>
            <a:r>
              <a:rPr lang="en-US" sz="1400" dirty="0"/>
              <a:t> </a:t>
            </a:r>
            <a:r>
              <a:rPr lang="en-US" sz="1400" dirty="0" smtClean="0"/>
              <a:t> 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}</a:t>
            </a:r>
            <a:r>
              <a:rPr lang="en-US" sz="1400" dirty="0"/>
              <a:t>	</a:t>
            </a:r>
            <a:endParaRPr lang="en-US" sz="1400" dirty="0" smtClean="0"/>
          </a:p>
          <a:p>
            <a:r>
              <a:rPr lang="en-US" sz="1400" dirty="0"/>
              <a:t>}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void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 smtClean="0"/>
              <a:t>s_lightCount</a:t>
            </a:r>
            <a:r>
              <a:rPr lang="en-US" sz="1400" dirty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/>
              <a:t>);</a:t>
            </a:r>
            <a:endParaRPr lang="en-US" sz="1400" dirty="0" smtClean="0"/>
          </a:p>
          <a:p>
            <a:r>
              <a:rPr lang="en-US" sz="1400" dirty="0"/>
              <a:t> </a:t>
            </a:r>
            <a:r>
              <a:rPr lang="en-US" sz="1400" dirty="0" smtClean="0"/>
              <a:t>   for</a:t>
            </a:r>
            <a:r>
              <a:rPr lang="en-US" sz="1400" dirty="0"/>
              <a:t>( </a:t>
            </a:r>
            <a:r>
              <a:rPr lang="en-US" sz="1400" dirty="0" err="1"/>
              <a:t>i</a:t>
            </a:r>
            <a:r>
              <a:rPr lang="en-US" sz="1400" dirty="0"/>
              <a:t> = 0; </a:t>
            </a:r>
            <a:r>
              <a:rPr lang="en-US" sz="1400" dirty="0" err="1"/>
              <a:t>i</a:t>
            </a:r>
            <a:r>
              <a:rPr lang="en-US" sz="1400" dirty="0"/>
              <a:t> &lt; </a:t>
            </a:r>
            <a:r>
              <a:rPr lang="en-US" sz="1400" dirty="0" err="1" smtClean="0"/>
              <a:t>s_lightCount</a:t>
            </a:r>
            <a:r>
              <a:rPr lang="en-US" sz="1400" dirty="0"/>
              <a:t>; ++</a:t>
            </a:r>
            <a:r>
              <a:rPr lang="en-US" sz="1400" dirty="0" err="1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Lights[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/>
              <a:t>s</a:t>
            </a:r>
            <a:r>
              <a:rPr lang="en-US" sz="1400" dirty="0" err="1" smtClean="0"/>
              <a:t>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}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39595" y="-7004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25326" y="2531906"/>
            <a:ext cx="3934572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456747"/>
              </p:ext>
            </p:extLst>
          </p:nvPr>
        </p:nvGraphicFramePr>
        <p:xfrm>
          <a:off x="6128901" y="26010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091822" y="2601051"/>
            <a:ext cx="10370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exec mask</a:t>
            </a:r>
            <a:endParaRPr lang="en-US" sz="16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6146149" y="74341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109070" y="68105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6146149" y="1704729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109070" y="1704729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lane mask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158378" y="3657010"/>
            <a:ext cx="8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s_cellIdx</a:t>
            </a:r>
            <a:endParaRPr lang="en-US" sz="1600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6267398" y="3657010"/>
          <a:ext cx="535738" cy="524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5738"/>
              </a:tblGrid>
              <a:tr h="524846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529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70786" y="353568"/>
            <a:ext cx="49987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v_laneID</a:t>
            </a:r>
            <a:r>
              <a:rPr lang="en-US" sz="1400" dirty="0"/>
              <a:t> </a:t>
            </a:r>
            <a:r>
              <a:rPr lang="en-US" sz="1400" dirty="0" smtClean="0"/>
              <a:t>= </a:t>
            </a:r>
            <a:r>
              <a:rPr lang="en-US" sz="1400" dirty="0" err="1" smtClean="0"/>
              <a:t>WaveGetLaneIndex</a:t>
            </a:r>
            <a:r>
              <a:rPr lang="en-US" sz="1400" dirty="0" smtClean="0"/>
              <a:t>();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0xffffffff; 			  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curLaneMask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ulong</a:t>
            </a:r>
            <a:r>
              <a:rPr lang="en-US" sz="1400" dirty="0" smtClean="0"/>
              <a:t>(1) &lt;&lt; </a:t>
            </a:r>
            <a:r>
              <a:rPr lang="en-US" sz="1400" dirty="0" err="1" smtClean="0"/>
              <a:t>ulong</a:t>
            </a:r>
            <a:r>
              <a:rPr lang="en-US" sz="1400" dirty="0" smtClean="0"/>
              <a:t>(</a:t>
            </a:r>
            <a:r>
              <a:rPr lang="en-US" sz="1400" dirty="0" err="1" smtClean="0"/>
              <a:t>v_laneID</a:t>
            </a:r>
            <a:r>
              <a:rPr lang="en-US" sz="1400" dirty="0" smtClean="0"/>
              <a:t>);	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while ( (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</a:t>
            </a:r>
            <a:r>
              <a:rPr lang="en-US" sz="1400" dirty="0" err="1"/>
              <a:t>curLaneMask</a:t>
            </a:r>
            <a:r>
              <a:rPr lang="en-US" sz="1400" dirty="0"/>
              <a:t> </a:t>
            </a:r>
            <a:r>
              <a:rPr lang="en-US" sz="1400" dirty="0" smtClean="0"/>
              <a:t>) != 0 )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WaveReadFirstLane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	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WaveBallot</a:t>
            </a:r>
            <a:r>
              <a:rPr lang="en-US" sz="1400" dirty="0" smtClean="0"/>
              <a:t>(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==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);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~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if (</a:t>
            </a:r>
            <a:r>
              <a:rPr lang="en-US" sz="1400" dirty="0" err="1"/>
              <a:t>v_cellIdx</a:t>
            </a:r>
            <a:r>
              <a:rPr lang="en-US" sz="1400" dirty="0"/>
              <a:t> == </a:t>
            </a:r>
            <a:r>
              <a:rPr lang="en-US" sz="1400" dirty="0" err="1"/>
              <a:t>s_cellIdx</a:t>
            </a:r>
            <a:r>
              <a:rPr lang="en-US" sz="1400" dirty="0"/>
              <a:t> </a:t>
            </a:r>
            <a:r>
              <a:rPr lang="en-US" sz="1400" dirty="0" smtClean="0"/>
              <a:t> 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}</a:t>
            </a:r>
            <a:r>
              <a:rPr lang="en-US" sz="1400" dirty="0"/>
              <a:t>	</a:t>
            </a:r>
            <a:endParaRPr lang="en-US" sz="1400" dirty="0" smtClean="0"/>
          </a:p>
          <a:p>
            <a:r>
              <a:rPr lang="en-US" sz="1400" dirty="0"/>
              <a:t>}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void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 smtClean="0"/>
              <a:t>s_lightCount</a:t>
            </a:r>
            <a:r>
              <a:rPr lang="en-US" sz="1400" dirty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/>
              <a:t>);</a:t>
            </a:r>
            <a:endParaRPr lang="en-US" sz="1400" dirty="0" smtClean="0"/>
          </a:p>
          <a:p>
            <a:r>
              <a:rPr lang="en-US" sz="1400" dirty="0"/>
              <a:t> </a:t>
            </a:r>
            <a:r>
              <a:rPr lang="en-US" sz="1400" dirty="0" smtClean="0"/>
              <a:t>   for</a:t>
            </a:r>
            <a:r>
              <a:rPr lang="en-US" sz="1400" dirty="0"/>
              <a:t>( </a:t>
            </a:r>
            <a:r>
              <a:rPr lang="en-US" sz="1400" dirty="0" err="1"/>
              <a:t>i</a:t>
            </a:r>
            <a:r>
              <a:rPr lang="en-US" sz="1400" dirty="0"/>
              <a:t> = 0; </a:t>
            </a:r>
            <a:r>
              <a:rPr lang="en-US" sz="1400" dirty="0" err="1"/>
              <a:t>i</a:t>
            </a:r>
            <a:r>
              <a:rPr lang="en-US" sz="1400" dirty="0"/>
              <a:t> &lt; </a:t>
            </a:r>
            <a:r>
              <a:rPr lang="en-US" sz="1400" dirty="0" err="1" smtClean="0"/>
              <a:t>s_lightCount</a:t>
            </a:r>
            <a:r>
              <a:rPr lang="en-US" sz="1400" dirty="0"/>
              <a:t>; ++</a:t>
            </a:r>
            <a:r>
              <a:rPr lang="en-US" sz="1400" dirty="0" err="1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Lights[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/>
              <a:t>s</a:t>
            </a:r>
            <a:r>
              <a:rPr lang="en-US" sz="1400" dirty="0" err="1" smtClean="0"/>
              <a:t>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}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39595" y="-7004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25326" y="2733469"/>
            <a:ext cx="3934572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6128901" y="26010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091822" y="2601051"/>
            <a:ext cx="10370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exec mask</a:t>
            </a:r>
            <a:endParaRPr lang="en-US" sz="16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759449"/>
              </p:ext>
            </p:extLst>
          </p:nvPr>
        </p:nvGraphicFramePr>
        <p:xfrm>
          <a:off x="6146149" y="74341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109070" y="68105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6146149" y="1704729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109070" y="1704729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lane mask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158378" y="3657010"/>
            <a:ext cx="8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s_cellIdx</a:t>
            </a:r>
            <a:endParaRPr lang="en-US" sz="1600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6267398" y="3657010"/>
          <a:ext cx="535738" cy="524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5738"/>
              </a:tblGrid>
              <a:tr h="524846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566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1" y="2125363"/>
            <a:ext cx="40059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f ( </a:t>
            </a:r>
            <a:r>
              <a:rPr lang="en-US" dirty="0" err="1" smtClean="0"/>
              <a:t>fastPath</a:t>
            </a:r>
            <a:r>
              <a:rPr lang="en-US" dirty="0" smtClean="0"/>
              <a:t> )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172201" y="2125363"/>
            <a:ext cx="40059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f ( </a:t>
            </a:r>
            <a:r>
              <a:rPr lang="en-US" dirty="0" err="1" smtClean="0"/>
              <a:t>fastPath</a:t>
            </a:r>
            <a:r>
              <a:rPr lang="en-US" dirty="0" smtClean="0"/>
              <a:t> )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525486" y="693744"/>
            <a:ext cx="2090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exec mask: 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860800" y="692236"/>
          <a:ext cx="504842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</a:tblGrid>
              <a:tr h="370840"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.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0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974274" y="4335914"/>
            <a:ext cx="3022599" cy="321275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72201" y="4335914"/>
            <a:ext cx="3022599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38201" y="1631975"/>
            <a:ext cx="2114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Thread 0 (</a:t>
            </a:r>
            <a:r>
              <a:rPr lang="en-US" sz="1400" b="1" dirty="0" err="1"/>
              <a:t>fastpath</a:t>
            </a:r>
            <a:r>
              <a:rPr lang="en-US" sz="1400" b="1" dirty="0"/>
              <a:t> is true)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72201" y="1626939"/>
            <a:ext cx="2146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Thread 1 (</a:t>
            </a:r>
            <a:r>
              <a:rPr lang="en-US" sz="1400" b="1" dirty="0" err="1"/>
              <a:t>fastPath</a:t>
            </a:r>
            <a:r>
              <a:rPr lang="en-US" sz="1400" b="1" dirty="0"/>
              <a:t> is false)</a:t>
            </a:r>
          </a:p>
        </p:txBody>
      </p:sp>
    </p:spTree>
    <p:extLst>
      <p:ext uri="{BB962C8B-B14F-4D97-AF65-F5344CB8AC3E}">
        <p14:creationId xmlns:p14="http://schemas.microsoft.com/office/powerpoint/2010/main" val="146387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70786" y="353568"/>
            <a:ext cx="49987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v_laneID</a:t>
            </a:r>
            <a:r>
              <a:rPr lang="en-US" sz="1400" dirty="0"/>
              <a:t> </a:t>
            </a:r>
            <a:r>
              <a:rPr lang="en-US" sz="1400" dirty="0" smtClean="0"/>
              <a:t>= </a:t>
            </a:r>
            <a:r>
              <a:rPr lang="en-US" sz="1400" dirty="0" err="1" smtClean="0"/>
              <a:t>WaveGetLaneIndex</a:t>
            </a:r>
            <a:r>
              <a:rPr lang="en-US" sz="1400" dirty="0" smtClean="0"/>
              <a:t>();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0xffffffff; 			  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curLaneMask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ulong</a:t>
            </a:r>
            <a:r>
              <a:rPr lang="en-US" sz="1400" dirty="0" smtClean="0"/>
              <a:t>(1) &lt;&lt; </a:t>
            </a:r>
            <a:r>
              <a:rPr lang="en-US" sz="1400" dirty="0" err="1" smtClean="0"/>
              <a:t>ulong</a:t>
            </a:r>
            <a:r>
              <a:rPr lang="en-US" sz="1400" dirty="0" smtClean="0"/>
              <a:t>(</a:t>
            </a:r>
            <a:r>
              <a:rPr lang="en-US" sz="1400" dirty="0" err="1" smtClean="0"/>
              <a:t>v_laneID</a:t>
            </a:r>
            <a:r>
              <a:rPr lang="en-US" sz="1400" dirty="0" smtClean="0"/>
              <a:t>);	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while ( (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</a:t>
            </a:r>
            <a:r>
              <a:rPr lang="en-US" sz="1400" dirty="0" err="1"/>
              <a:t>curLaneMask</a:t>
            </a:r>
            <a:r>
              <a:rPr lang="en-US" sz="1400" dirty="0"/>
              <a:t> </a:t>
            </a:r>
            <a:r>
              <a:rPr lang="en-US" sz="1400" dirty="0" smtClean="0"/>
              <a:t>) != 0 )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WaveReadFirstLane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	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WaveBallot</a:t>
            </a:r>
            <a:r>
              <a:rPr lang="en-US" sz="1400" dirty="0" smtClean="0"/>
              <a:t>(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==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);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~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if (</a:t>
            </a:r>
            <a:r>
              <a:rPr lang="en-US" sz="1400" dirty="0" err="1"/>
              <a:t>v_cellIdx</a:t>
            </a:r>
            <a:r>
              <a:rPr lang="en-US" sz="1400" dirty="0"/>
              <a:t> == </a:t>
            </a:r>
            <a:r>
              <a:rPr lang="en-US" sz="1400" dirty="0" err="1"/>
              <a:t>s_cellIdx</a:t>
            </a:r>
            <a:r>
              <a:rPr lang="en-US" sz="1400" dirty="0"/>
              <a:t> </a:t>
            </a:r>
            <a:r>
              <a:rPr lang="en-US" sz="1400" dirty="0" smtClean="0"/>
              <a:t> 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}</a:t>
            </a:r>
            <a:r>
              <a:rPr lang="en-US" sz="1400" dirty="0"/>
              <a:t>	</a:t>
            </a:r>
            <a:endParaRPr lang="en-US" sz="1400" dirty="0" smtClean="0"/>
          </a:p>
          <a:p>
            <a:r>
              <a:rPr lang="en-US" sz="1400" dirty="0"/>
              <a:t>}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void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 smtClean="0"/>
              <a:t>s_lightCount</a:t>
            </a:r>
            <a:r>
              <a:rPr lang="en-US" sz="1400" dirty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/>
              <a:t>);</a:t>
            </a:r>
            <a:endParaRPr lang="en-US" sz="1400" dirty="0" smtClean="0"/>
          </a:p>
          <a:p>
            <a:r>
              <a:rPr lang="en-US" sz="1400" dirty="0"/>
              <a:t> </a:t>
            </a:r>
            <a:r>
              <a:rPr lang="en-US" sz="1400" dirty="0" smtClean="0"/>
              <a:t>   for</a:t>
            </a:r>
            <a:r>
              <a:rPr lang="en-US" sz="1400" dirty="0"/>
              <a:t>( </a:t>
            </a:r>
            <a:r>
              <a:rPr lang="en-US" sz="1400" dirty="0" err="1"/>
              <a:t>i</a:t>
            </a:r>
            <a:r>
              <a:rPr lang="en-US" sz="1400" dirty="0"/>
              <a:t> = 0; </a:t>
            </a:r>
            <a:r>
              <a:rPr lang="en-US" sz="1400" dirty="0" err="1"/>
              <a:t>i</a:t>
            </a:r>
            <a:r>
              <a:rPr lang="en-US" sz="1400" dirty="0"/>
              <a:t> &lt; </a:t>
            </a:r>
            <a:r>
              <a:rPr lang="en-US" sz="1400" dirty="0" err="1" smtClean="0"/>
              <a:t>s_lightCount</a:t>
            </a:r>
            <a:r>
              <a:rPr lang="en-US" sz="1400" dirty="0"/>
              <a:t>; ++</a:t>
            </a:r>
            <a:r>
              <a:rPr lang="en-US" sz="1400" dirty="0" err="1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Lights[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/>
              <a:t>s</a:t>
            </a:r>
            <a:r>
              <a:rPr lang="en-US" sz="1400" dirty="0" err="1" smtClean="0"/>
              <a:t>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}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39595" y="-7004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37905" y="3177523"/>
            <a:ext cx="3934572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6128901" y="26010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091822" y="2601051"/>
            <a:ext cx="10370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exec mask</a:t>
            </a:r>
            <a:endParaRPr lang="en-US" sz="16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6146149" y="74341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109070" y="68105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6146149" y="1704729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109070" y="1704729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lane mask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158378" y="3657010"/>
            <a:ext cx="8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s_cellIdx</a:t>
            </a:r>
            <a:endParaRPr lang="en-US" sz="1600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6267398" y="3657010"/>
          <a:ext cx="535738" cy="524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5738"/>
              </a:tblGrid>
              <a:tr h="524846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687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70786" y="353568"/>
            <a:ext cx="49987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v_laneID</a:t>
            </a:r>
            <a:r>
              <a:rPr lang="en-US" sz="1400" dirty="0"/>
              <a:t> </a:t>
            </a:r>
            <a:r>
              <a:rPr lang="en-US" sz="1400" dirty="0" smtClean="0"/>
              <a:t>= </a:t>
            </a:r>
            <a:r>
              <a:rPr lang="en-US" sz="1400" dirty="0" err="1" smtClean="0"/>
              <a:t>WaveGetLaneIndex</a:t>
            </a:r>
            <a:r>
              <a:rPr lang="en-US" sz="1400" dirty="0" smtClean="0"/>
              <a:t>();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0xffffffff; 			  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curLaneMask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ulong</a:t>
            </a:r>
            <a:r>
              <a:rPr lang="en-US" sz="1400" dirty="0" smtClean="0"/>
              <a:t>(1) &lt;&lt; </a:t>
            </a:r>
            <a:r>
              <a:rPr lang="en-US" sz="1400" dirty="0" err="1" smtClean="0"/>
              <a:t>ulong</a:t>
            </a:r>
            <a:r>
              <a:rPr lang="en-US" sz="1400" dirty="0" smtClean="0"/>
              <a:t>(</a:t>
            </a:r>
            <a:r>
              <a:rPr lang="en-US" sz="1400" dirty="0" err="1" smtClean="0"/>
              <a:t>v_laneID</a:t>
            </a:r>
            <a:r>
              <a:rPr lang="en-US" sz="1400" dirty="0" smtClean="0"/>
              <a:t>);	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while ( (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</a:t>
            </a:r>
            <a:r>
              <a:rPr lang="en-US" sz="1400" dirty="0" err="1"/>
              <a:t>curLaneMask</a:t>
            </a:r>
            <a:r>
              <a:rPr lang="en-US" sz="1400" dirty="0"/>
              <a:t> </a:t>
            </a:r>
            <a:r>
              <a:rPr lang="en-US" sz="1400" dirty="0" smtClean="0"/>
              <a:t>) != 0 )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WaveReadFirstLane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	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WaveBallot</a:t>
            </a:r>
            <a:r>
              <a:rPr lang="en-US" sz="1400" dirty="0" smtClean="0"/>
              <a:t>(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==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);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~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if (</a:t>
            </a:r>
            <a:r>
              <a:rPr lang="en-US" sz="1400" dirty="0" err="1"/>
              <a:t>v_cellIdx</a:t>
            </a:r>
            <a:r>
              <a:rPr lang="en-US" sz="1400" dirty="0"/>
              <a:t> == </a:t>
            </a:r>
            <a:r>
              <a:rPr lang="en-US" sz="1400" dirty="0" err="1"/>
              <a:t>s_cellIdx</a:t>
            </a:r>
            <a:r>
              <a:rPr lang="en-US" sz="1400" dirty="0"/>
              <a:t> </a:t>
            </a:r>
            <a:r>
              <a:rPr lang="en-US" sz="1400" dirty="0" smtClean="0"/>
              <a:t> 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}</a:t>
            </a:r>
            <a:r>
              <a:rPr lang="en-US" sz="1400" dirty="0"/>
              <a:t>	</a:t>
            </a:r>
            <a:endParaRPr lang="en-US" sz="1400" dirty="0" smtClean="0"/>
          </a:p>
          <a:p>
            <a:r>
              <a:rPr lang="en-US" sz="1400" dirty="0"/>
              <a:t>}</a:t>
            </a:r>
            <a:endParaRPr lang="en-US" sz="1400" dirty="0" smtClean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rest of code </a:t>
            </a:r>
            <a:r>
              <a:rPr lang="mr-IN" sz="1400" dirty="0" smtClean="0"/>
              <a:t>…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void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 smtClean="0"/>
              <a:t>s_lightCount</a:t>
            </a:r>
            <a:r>
              <a:rPr lang="en-US" sz="1400" dirty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/>
              <a:t>);</a:t>
            </a:r>
            <a:endParaRPr lang="en-US" sz="1400" dirty="0" smtClean="0"/>
          </a:p>
          <a:p>
            <a:r>
              <a:rPr lang="en-US" sz="1400" dirty="0"/>
              <a:t> </a:t>
            </a:r>
            <a:r>
              <a:rPr lang="en-US" sz="1400" dirty="0" smtClean="0"/>
              <a:t>   for</a:t>
            </a:r>
            <a:r>
              <a:rPr lang="en-US" sz="1400" dirty="0"/>
              <a:t>( </a:t>
            </a:r>
            <a:r>
              <a:rPr lang="en-US" sz="1400" dirty="0" err="1"/>
              <a:t>i</a:t>
            </a:r>
            <a:r>
              <a:rPr lang="en-US" sz="1400" dirty="0"/>
              <a:t> = 0; </a:t>
            </a:r>
            <a:r>
              <a:rPr lang="en-US" sz="1400" dirty="0" err="1"/>
              <a:t>i</a:t>
            </a:r>
            <a:r>
              <a:rPr lang="en-US" sz="1400" dirty="0"/>
              <a:t> &lt; </a:t>
            </a:r>
            <a:r>
              <a:rPr lang="en-US" sz="1400" dirty="0" err="1" smtClean="0"/>
              <a:t>s_lightCount</a:t>
            </a:r>
            <a:r>
              <a:rPr lang="en-US" sz="1400" dirty="0"/>
              <a:t>; ++</a:t>
            </a:r>
            <a:r>
              <a:rPr lang="en-US" sz="1400" dirty="0" err="1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Lights[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/>
              <a:t>s</a:t>
            </a:r>
            <a:r>
              <a:rPr lang="en-US" sz="1400" dirty="0" err="1" smtClean="0"/>
              <a:t>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}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39595" y="-7004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46207" y="1704729"/>
            <a:ext cx="3934572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6128901" y="26010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091822" y="2601051"/>
            <a:ext cx="10370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exec mask</a:t>
            </a:r>
            <a:endParaRPr lang="en-US" sz="16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3689777"/>
              </p:ext>
            </p:extLst>
          </p:nvPr>
        </p:nvGraphicFramePr>
        <p:xfrm>
          <a:off x="6146149" y="74341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109070" y="68105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158378" y="3657010"/>
            <a:ext cx="896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s_cellIdx</a:t>
            </a:r>
            <a:endParaRPr lang="en-US" sz="1600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6267398" y="3657010"/>
          <a:ext cx="535738" cy="524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5738"/>
              </a:tblGrid>
              <a:tr h="524846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109070" y="1704729"/>
            <a:ext cx="101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lane mask</a:t>
            </a:r>
            <a:endParaRPr lang="en-US" sz="1600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194820"/>
              </p:ext>
            </p:extLst>
          </p:nvPr>
        </p:nvGraphicFramePr>
        <p:xfrm>
          <a:off x="6146149" y="1704729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166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70786" y="353568"/>
            <a:ext cx="499872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GetCellIdx</a:t>
            </a:r>
            <a:r>
              <a:rPr lang="en-US" sz="1400" dirty="0" smtClean="0"/>
              <a:t>();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v_laneID</a:t>
            </a:r>
            <a:r>
              <a:rPr lang="en-US" sz="1400" dirty="0"/>
              <a:t> </a:t>
            </a:r>
            <a:r>
              <a:rPr lang="en-US" sz="1400" dirty="0" smtClean="0"/>
              <a:t>= </a:t>
            </a:r>
            <a:r>
              <a:rPr lang="en-US" sz="1400" dirty="0" err="1" smtClean="0"/>
              <a:t>WaveGetLaneIndex</a:t>
            </a:r>
            <a:r>
              <a:rPr lang="en-US" sz="1400" dirty="0" smtClean="0"/>
              <a:t>();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0xffffffff; 			  </a:t>
            </a:r>
          </a:p>
          <a:p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curLaneMask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ulong</a:t>
            </a:r>
            <a:r>
              <a:rPr lang="en-US" sz="1400" dirty="0" smtClean="0"/>
              <a:t>(1) &lt;&lt; </a:t>
            </a:r>
            <a:r>
              <a:rPr lang="en-US" sz="1400" dirty="0" err="1" smtClean="0"/>
              <a:t>ulong</a:t>
            </a:r>
            <a:r>
              <a:rPr lang="en-US" sz="1400" dirty="0" smtClean="0"/>
              <a:t>(</a:t>
            </a:r>
            <a:r>
              <a:rPr lang="en-US" sz="1400" dirty="0" err="1" smtClean="0"/>
              <a:t>v_laneID</a:t>
            </a:r>
            <a:r>
              <a:rPr lang="en-US" sz="1400" dirty="0" smtClean="0"/>
              <a:t>);	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while ( (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</a:t>
            </a:r>
            <a:r>
              <a:rPr lang="en-US" sz="1400" dirty="0" err="1"/>
              <a:t>curLaneMask</a:t>
            </a:r>
            <a:r>
              <a:rPr lang="en-US" sz="1400" dirty="0"/>
              <a:t> </a:t>
            </a:r>
            <a:r>
              <a:rPr lang="en-US" sz="1400" dirty="0" smtClean="0"/>
              <a:t>) != 0 )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 smtClean="0"/>
              <a:t>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= </a:t>
            </a:r>
            <a:r>
              <a:rPr lang="en-US" sz="1400" dirty="0" err="1" smtClean="0"/>
              <a:t>WaveReadFirstLane</a:t>
            </a:r>
            <a:r>
              <a:rPr lang="en-US" sz="1400" dirty="0" smtClean="0"/>
              <a:t>(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);	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ulong</a:t>
            </a:r>
            <a:r>
              <a:rPr lang="en-US" sz="1400" dirty="0" smtClean="0"/>
              <a:t> 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 = </a:t>
            </a:r>
            <a:r>
              <a:rPr lang="en-US" sz="1400" dirty="0" err="1" smtClean="0"/>
              <a:t>WaveBallot</a:t>
            </a:r>
            <a:r>
              <a:rPr lang="en-US" sz="1400" dirty="0" smtClean="0"/>
              <a:t>( </a:t>
            </a:r>
            <a:r>
              <a:rPr lang="en-US" sz="1400" dirty="0" err="1" smtClean="0"/>
              <a:t>v_cellIdx</a:t>
            </a:r>
            <a:r>
              <a:rPr lang="en-US" sz="1400" dirty="0" smtClean="0"/>
              <a:t> ==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 );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= </a:t>
            </a:r>
            <a:r>
              <a:rPr lang="en-US" sz="1400" dirty="0" err="1" smtClean="0"/>
              <a:t>execMask</a:t>
            </a:r>
            <a:r>
              <a:rPr lang="en-US" sz="1400" dirty="0" smtClean="0"/>
              <a:t> &amp; ~</a:t>
            </a:r>
            <a:r>
              <a:rPr lang="en-US" sz="1400" dirty="0" err="1" smtClean="0"/>
              <a:t>laneMask</a:t>
            </a:r>
            <a:r>
              <a:rPr lang="en-US" sz="1400" dirty="0" smtClean="0"/>
              <a:t>;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if (</a:t>
            </a:r>
            <a:r>
              <a:rPr lang="en-US" sz="1400" dirty="0" err="1"/>
              <a:t>v_cellIdx</a:t>
            </a:r>
            <a:r>
              <a:rPr lang="en-US" sz="1400" dirty="0"/>
              <a:t> == </a:t>
            </a:r>
            <a:r>
              <a:rPr lang="en-US" sz="1400" dirty="0" err="1"/>
              <a:t>s_cellIdx</a:t>
            </a:r>
            <a:r>
              <a:rPr lang="en-US" sz="1400" dirty="0"/>
              <a:t> </a:t>
            </a:r>
            <a:r>
              <a:rPr lang="en-US" sz="1400" dirty="0" smtClean="0"/>
              <a:t> 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}</a:t>
            </a:r>
            <a:r>
              <a:rPr lang="en-US" sz="1400" dirty="0"/>
              <a:t>	</a:t>
            </a:r>
            <a:endParaRPr lang="en-US" sz="1400" dirty="0" smtClean="0"/>
          </a:p>
          <a:p>
            <a:r>
              <a:rPr lang="en-US" sz="1400" dirty="0"/>
              <a:t>}</a:t>
            </a:r>
            <a:endParaRPr lang="en-US" sz="1400" dirty="0" smtClean="0"/>
          </a:p>
          <a:p>
            <a:r>
              <a:rPr lang="mr-IN" sz="1400" dirty="0" smtClean="0"/>
              <a:t>…</a:t>
            </a:r>
            <a:r>
              <a:rPr lang="en-US" sz="1400" dirty="0" smtClean="0"/>
              <a:t> rest of code </a:t>
            </a:r>
            <a:r>
              <a:rPr lang="mr-IN" sz="1400" dirty="0" smtClean="0"/>
              <a:t>…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void </a:t>
            </a:r>
            <a:r>
              <a:rPr lang="en-US" sz="1400" dirty="0" err="1" smtClean="0"/>
              <a:t>ProcessLightsInCell</a:t>
            </a:r>
            <a:r>
              <a:rPr lang="en-US" sz="1400" dirty="0" smtClean="0"/>
              <a:t>(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s_cellIdx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{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 smtClean="0"/>
              <a:t>s_lightCount</a:t>
            </a:r>
            <a:r>
              <a:rPr lang="en-US" sz="1400" dirty="0"/>
              <a:t>}  = </a:t>
            </a:r>
            <a:r>
              <a:rPr lang="en-US" sz="1400" dirty="0" err="1" smtClean="0"/>
              <a:t>GetCellIndices</a:t>
            </a:r>
            <a:r>
              <a:rPr lang="en-US" sz="1400" dirty="0" smtClean="0"/>
              <a:t>(</a:t>
            </a:r>
            <a:r>
              <a:rPr lang="en-US" sz="1400" dirty="0" err="1" smtClean="0"/>
              <a:t>s_cellIdx</a:t>
            </a:r>
            <a:r>
              <a:rPr lang="en-US" sz="1400" dirty="0"/>
              <a:t>);</a:t>
            </a:r>
            <a:endParaRPr lang="en-US" sz="1400" dirty="0" smtClean="0"/>
          </a:p>
          <a:p>
            <a:r>
              <a:rPr lang="en-US" sz="1400" dirty="0"/>
              <a:t> </a:t>
            </a:r>
            <a:r>
              <a:rPr lang="en-US" sz="1400" dirty="0" smtClean="0"/>
              <a:t>   for</a:t>
            </a:r>
            <a:r>
              <a:rPr lang="en-US" sz="1400" dirty="0"/>
              <a:t>( </a:t>
            </a:r>
            <a:r>
              <a:rPr lang="en-US" sz="1400" dirty="0" err="1"/>
              <a:t>i</a:t>
            </a:r>
            <a:r>
              <a:rPr lang="en-US" sz="1400" dirty="0"/>
              <a:t> = 0; </a:t>
            </a:r>
            <a:r>
              <a:rPr lang="en-US" sz="1400" dirty="0" err="1"/>
              <a:t>i</a:t>
            </a:r>
            <a:r>
              <a:rPr lang="en-US" sz="1400" dirty="0"/>
              <a:t> &lt; </a:t>
            </a:r>
            <a:r>
              <a:rPr lang="en-US" sz="1400" dirty="0" err="1" smtClean="0"/>
              <a:t>s_lightCount</a:t>
            </a:r>
            <a:r>
              <a:rPr lang="en-US" sz="1400" dirty="0"/>
              <a:t>; ++</a:t>
            </a:r>
            <a:r>
              <a:rPr lang="en-US" sz="1400" dirty="0" err="1"/>
              <a:t>i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{</a:t>
            </a:r>
          </a:p>
          <a:p>
            <a:r>
              <a:rPr lang="en-US" sz="1400" dirty="0" smtClean="0"/>
              <a:t>        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err="1" smtClean="0"/>
              <a:t>GetLightIdx</a:t>
            </a:r>
            <a:r>
              <a:rPr lang="en-US" sz="1400" dirty="0" smtClean="0"/>
              <a:t>(</a:t>
            </a:r>
            <a:r>
              <a:rPr lang="en-US" sz="1400" dirty="0" err="1" smtClean="0"/>
              <a:t>s_lightStart</a:t>
            </a:r>
            <a:r>
              <a:rPr lang="en-US" sz="1400" dirty="0"/>
              <a:t>, </a:t>
            </a:r>
            <a:r>
              <a:rPr lang="en-US" sz="1400" dirty="0" err="1"/>
              <a:t>i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LightData</a:t>
            </a:r>
            <a:r>
              <a:rPr lang="en-US" sz="1400" dirty="0" smtClean="0"/>
              <a:t> </a:t>
            </a:r>
            <a:r>
              <a:rPr lang="en-US" sz="1400" dirty="0" err="1" smtClean="0"/>
              <a:t>s_light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Lights[</a:t>
            </a:r>
            <a:r>
              <a:rPr lang="en-US" sz="1400" dirty="0" err="1" smtClean="0"/>
              <a:t>s_lightIdx</a:t>
            </a:r>
            <a:r>
              <a:rPr lang="en-US" sz="1400" dirty="0" smtClean="0"/>
              <a:t>];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</a:t>
            </a:r>
            <a:r>
              <a:rPr lang="en-US" sz="1400" dirty="0" err="1" smtClean="0"/>
              <a:t>ProcessLight</a:t>
            </a:r>
            <a:r>
              <a:rPr lang="en-US" sz="1400" dirty="0" smtClean="0"/>
              <a:t>(</a:t>
            </a:r>
            <a:r>
              <a:rPr lang="en-US" sz="1400" dirty="0" err="1"/>
              <a:t>s</a:t>
            </a:r>
            <a:r>
              <a:rPr lang="en-US" sz="1400" dirty="0" err="1" smtClean="0"/>
              <a:t>_light</a:t>
            </a:r>
            <a:r>
              <a:rPr lang="en-US" sz="1400" dirty="0" smtClean="0"/>
              <a:t>);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}</a:t>
            </a:r>
          </a:p>
          <a:p>
            <a:r>
              <a:rPr lang="en-US" sz="1400" dirty="0" smtClean="0"/>
              <a:t>}</a:t>
            </a:r>
            <a:endParaRPr lang="en-US" sz="1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39595" y="-7004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25914" y="3800222"/>
            <a:ext cx="3934572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50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97280" y="2584704"/>
            <a:ext cx="8363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Multiple evaluations with approach #1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0750220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769428"/>
              </p:ext>
            </p:extLst>
          </p:nvPr>
        </p:nvGraphicFramePr>
        <p:xfrm>
          <a:off x="2032000" y="719666"/>
          <a:ext cx="6773335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32000" y="350334"/>
            <a:ext cx="1094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Cell Index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281168" y="350334"/>
            <a:ext cx="3033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Cell Content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489713"/>
              </p:ext>
            </p:extLst>
          </p:nvPr>
        </p:nvGraphicFramePr>
        <p:xfrm>
          <a:off x="2085477" y="2638768"/>
          <a:ext cx="3417824" cy="221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08912"/>
                <a:gridCol w="1708912"/>
              </a:tblGrid>
              <a:tr h="121766"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2000" y="2269436"/>
            <a:ext cx="1201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Light index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572223" y="2269436"/>
            <a:ext cx="227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code </a:t>
            </a:r>
            <a:r>
              <a:rPr lang="en-US" dirty="0" err="1" smtClean="0"/>
              <a:t>evals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73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578204"/>
              </p:ext>
            </p:extLst>
          </p:nvPr>
        </p:nvGraphicFramePr>
        <p:xfrm>
          <a:off x="2032000" y="719666"/>
          <a:ext cx="6773335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32000" y="350334"/>
            <a:ext cx="1094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Cell Index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281168" y="350334"/>
            <a:ext cx="3033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Cell Content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421331"/>
              </p:ext>
            </p:extLst>
          </p:nvPr>
        </p:nvGraphicFramePr>
        <p:xfrm>
          <a:off x="2085477" y="2638768"/>
          <a:ext cx="3417824" cy="221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08912"/>
                <a:gridCol w="1708912"/>
              </a:tblGrid>
              <a:tr h="121766"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2000" y="2269436"/>
            <a:ext cx="1201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Light index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572223" y="2269436"/>
            <a:ext cx="227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code </a:t>
            </a:r>
            <a:r>
              <a:rPr lang="en-US" dirty="0" err="1" smtClean="0"/>
              <a:t>evals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339840" y="2816352"/>
            <a:ext cx="2465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Evaluating cell </a:t>
            </a:r>
            <a:r>
              <a:rPr lang="en-US" b="1" dirty="0" smtClean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279803"/>
              </p:ext>
            </p:extLst>
          </p:nvPr>
        </p:nvGraphicFramePr>
        <p:xfrm>
          <a:off x="2032000" y="719666"/>
          <a:ext cx="6773335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32000" y="350334"/>
            <a:ext cx="1094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Cell Index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281168" y="350334"/>
            <a:ext cx="3033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Cell Content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179375"/>
              </p:ext>
            </p:extLst>
          </p:nvPr>
        </p:nvGraphicFramePr>
        <p:xfrm>
          <a:off x="2085477" y="2638768"/>
          <a:ext cx="3417824" cy="221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08912"/>
                <a:gridCol w="1708912"/>
              </a:tblGrid>
              <a:tr h="121766"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2000" y="2269436"/>
            <a:ext cx="1201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Light index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572223" y="2269436"/>
            <a:ext cx="227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code </a:t>
            </a:r>
            <a:r>
              <a:rPr lang="en-US" dirty="0" err="1" smtClean="0"/>
              <a:t>evals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339840" y="2816352"/>
            <a:ext cx="2465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Evaluating cell </a:t>
            </a:r>
            <a:r>
              <a:rPr lang="en-US" b="1" dirty="0" smtClean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39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819030"/>
              </p:ext>
            </p:extLst>
          </p:nvPr>
        </p:nvGraphicFramePr>
        <p:xfrm>
          <a:off x="2032000" y="719666"/>
          <a:ext cx="6773335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32000" y="350334"/>
            <a:ext cx="1094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Cell Index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281168" y="350334"/>
            <a:ext cx="3033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Cell Content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82600"/>
              </p:ext>
            </p:extLst>
          </p:nvPr>
        </p:nvGraphicFramePr>
        <p:xfrm>
          <a:off x="2085477" y="2638768"/>
          <a:ext cx="3417824" cy="221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08912"/>
                <a:gridCol w="1708912"/>
              </a:tblGrid>
              <a:tr h="121766"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32000" y="2269436"/>
            <a:ext cx="1201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Light index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572223" y="2269436"/>
            <a:ext cx="2272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code </a:t>
            </a:r>
            <a:r>
              <a:rPr lang="en-US" dirty="0" err="1" smtClean="0"/>
              <a:t>evals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339840" y="2816352"/>
            <a:ext cx="2465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Evaluating cell </a:t>
            </a:r>
            <a:r>
              <a:rPr lang="en-US" b="1" dirty="0" smtClean="0"/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25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97280" y="2584704"/>
            <a:ext cx="866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Scalarization</a:t>
            </a:r>
            <a:r>
              <a:rPr lang="en-US" sz="4000" dirty="0" smtClean="0"/>
              <a:t> approach #2 </a:t>
            </a:r>
            <a:r>
              <a:rPr lang="mr-IN" sz="4000" dirty="0" smtClean="0"/>
              <a:t>–</a:t>
            </a:r>
            <a:r>
              <a:rPr lang="en-US" sz="4000" dirty="0" smtClean="0"/>
              <a:t> Step by Step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3962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352785"/>
              </p:ext>
            </p:extLst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52288" y="4718304"/>
            <a:ext cx="1511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Cells content: </a:t>
            </a:r>
            <a:endParaRPr lang="en-US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073161"/>
              </p:ext>
            </p:extLst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681283"/>
              </p:ext>
            </p:extLst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44" name="Rectangle 43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4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1" y="2125363"/>
            <a:ext cx="40059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f ( </a:t>
            </a:r>
            <a:r>
              <a:rPr lang="en-US" dirty="0" err="1" smtClean="0"/>
              <a:t>fastPath</a:t>
            </a:r>
            <a:r>
              <a:rPr lang="en-US" dirty="0" smtClean="0"/>
              <a:t> )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172201" y="2125363"/>
            <a:ext cx="40059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f ( </a:t>
            </a:r>
            <a:r>
              <a:rPr lang="en-US" dirty="0" err="1" smtClean="0"/>
              <a:t>fastPath</a:t>
            </a:r>
            <a:r>
              <a:rPr lang="en-US" dirty="0" smtClean="0"/>
              <a:t> )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525486" y="693744"/>
            <a:ext cx="2090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exec mask: 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343304"/>
              </p:ext>
            </p:extLst>
          </p:nvPr>
        </p:nvGraphicFramePr>
        <p:xfrm>
          <a:off x="3860800" y="692236"/>
          <a:ext cx="504842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</a:tblGrid>
              <a:tr h="370840"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.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838201" y="5012658"/>
            <a:ext cx="3022599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mr-IN" dirty="0" smtClean="0">
                <a:solidFill>
                  <a:schemeClr val="tx1"/>
                </a:solidFill>
              </a:rPr>
              <a:t>…</a:t>
            </a:r>
            <a:r>
              <a:rPr lang="en-US" dirty="0" smtClean="0">
                <a:solidFill>
                  <a:schemeClr val="tx1"/>
                </a:solidFill>
              </a:rPr>
              <a:t>rest of the code</a:t>
            </a:r>
            <a:r>
              <a:rPr lang="mr-IN" dirty="0" smtClean="0">
                <a:solidFill>
                  <a:schemeClr val="tx1"/>
                </a:solidFill>
              </a:rPr>
              <a:t>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72201" y="4987685"/>
            <a:ext cx="3022599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mr-IN" dirty="0" smtClean="0">
                <a:solidFill>
                  <a:schemeClr val="tx1"/>
                </a:solidFill>
              </a:rPr>
              <a:t>…</a:t>
            </a:r>
            <a:r>
              <a:rPr lang="en-US" dirty="0" smtClean="0">
                <a:solidFill>
                  <a:schemeClr val="tx1"/>
                </a:solidFill>
              </a:rPr>
              <a:t>rest of the code</a:t>
            </a:r>
            <a:r>
              <a:rPr lang="mr-IN" dirty="0" smtClean="0">
                <a:solidFill>
                  <a:schemeClr val="tx1"/>
                </a:solidFill>
              </a:rPr>
              <a:t>…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201" y="1631975"/>
            <a:ext cx="2114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Thread 0 (</a:t>
            </a:r>
            <a:r>
              <a:rPr lang="en-US" sz="1400" b="1" dirty="0" err="1"/>
              <a:t>fastpath</a:t>
            </a:r>
            <a:r>
              <a:rPr lang="en-US" sz="1400" b="1" dirty="0"/>
              <a:t> is true)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72201" y="1626939"/>
            <a:ext cx="2146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Thread 1 (</a:t>
            </a:r>
            <a:r>
              <a:rPr lang="en-US" sz="1400" b="1" dirty="0" err="1"/>
              <a:t>fastPath</a:t>
            </a:r>
            <a:r>
              <a:rPr lang="en-US" sz="1400" b="1" dirty="0"/>
              <a:t> is false)</a:t>
            </a:r>
          </a:p>
        </p:txBody>
      </p:sp>
    </p:spTree>
    <p:extLst>
      <p:ext uri="{BB962C8B-B14F-4D97-AF65-F5344CB8AC3E}">
        <p14:creationId xmlns:p14="http://schemas.microsoft.com/office/powerpoint/2010/main" val="142803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666431"/>
              </p:ext>
            </p:extLst>
          </p:nvPr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0" name="Rectangle 39"/>
          <p:cNvSpPr/>
          <p:nvPr/>
        </p:nvSpPr>
        <p:spPr>
          <a:xfrm>
            <a:off x="423297" y="2675481"/>
            <a:ext cx="4626589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990688"/>
              </p:ext>
            </p:extLst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cxnSp>
        <p:nvCxnSpPr>
          <p:cNvPr id="41" name="Curved Connector 40"/>
          <p:cNvCxnSpPr/>
          <p:nvPr/>
        </p:nvCxnSpPr>
        <p:spPr>
          <a:xfrm rot="16200000" flipH="1">
            <a:off x="6049224" y="4187419"/>
            <a:ext cx="1215217" cy="585216"/>
          </a:xfrm>
          <a:prstGeom prst="curved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urved Connector 42"/>
          <p:cNvCxnSpPr/>
          <p:nvPr/>
        </p:nvCxnSpPr>
        <p:spPr>
          <a:xfrm rot="16200000" flipH="1">
            <a:off x="6492087" y="4362058"/>
            <a:ext cx="1182931" cy="268223"/>
          </a:xfrm>
          <a:prstGeom prst="curved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22556"/>
              </p:ext>
            </p:extLst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167205"/>
              </p:ext>
            </p:extLst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60" name="TextBox 59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7376160" y="3904703"/>
            <a:ext cx="24384" cy="11829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85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0" name="Rectangle 39"/>
          <p:cNvSpPr/>
          <p:nvPr/>
        </p:nvSpPr>
        <p:spPr>
          <a:xfrm>
            <a:off x="423297" y="2675481"/>
            <a:ext cx="4626589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cxnSp>
        <p:nvCxnSpPr>
          <p:cNvPr id="41" name="Curved Connector 40"/>
          <p:cNvCxnSpPr/>
          <p:nvPr/>
        </p:nvCxnSpPr>
        <p:spPr>
          <a:xfrm rot="16200000" flipH="1">
            <a:off x="6049224" y="4187419"/>
            <a:ext cx="1215217" cy="585216"/>
          </a:xfrm>
          <a:prstGeom prst="curved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urved Connector 42"/>
          <p:cNvCxnSpPr/>
          <p:nvPr/>
        </p:nvCxnSpPr>
        <p:spPr>
          <a:xfrm rot="16200000" flipH="1">
            <a:off x="6492087" y="4362058"/>
            <a:ext cx="1182931" cy="268223"/>
          </a:xfrm>
          <a:prstGeom prst="curved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16658"/>
              </p:ext>
            </p:extLst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60" name="TextBox 59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7363968" y="3904703"/>
            <a:ext cx="24384" cy="11829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39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688804"/>
              </p:ext>
            </p:extLst>
          </p:nvPr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0" name="Rectangle 39"/>
          <p:cNvSpPr/>
          <p:nvPr/>
        </p:nvSpPr>
        <p:spPr>
          <a:xfrm>
            <a:off x="409863" y="2899719"/>
            <a:ext cx="4626589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608829"/>
              </p:ext>
            </p:extLst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0" name="TextBox 59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204488" y="12765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43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0" name="Rectangle 39"/>
          <p:cNvSpPr/>
          <p:nvPr/>
        </p:nvSpPr>
        <p:spPr>
          <a:xfrm>
            <a:off x="350927" y="3132280"/>
            <a:ext cx="4626589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9" name="Table 58"/>
          <p:cNvGraphicFramePr>
            <a:graphicFrameLocks noGrp="1"/>
          </p:cNvGraphicFramePr>
          <p:nvPr>
            <p:extLst/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0" name="TextBox 59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204488" y="12765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36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0" name="Rectangle 39"/>
          <p:cNvSpPr/>
          <p:nvPr/>
        </p:nvSpPr>
        <p:spPr>
          <a:xfrm>
            <a:off x="390977" y="3600074"/>
            <a:ext cx="4626589" cy="238422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589735"/>
              </p:ext>
            </p:extLst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9" name="Table 58"/>
          <p:cNvGraphicFramePr>
            <a:graphicFrameLocks noGrp="1"/>
          </p:cNvGraphicFramePr>
          <p:nvPr>
            <p:extLst/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0" name="TextBox 59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204488" y="12765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28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0" name="Rectangle 39"/>
          <p:cNvSpPr/>
          <p:nvPr/>
        </p:nvSpPr>
        <p:spPr>
          <a:xfrm>
            <a:off x="390977" y="3872418"/>
            <a:ext cx="4626589" cy="516701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9" name="Table 58"/>
          <p:cNvGraphicFramePr>
            <a:graphicFrameLocks noGrp="1"/>
          </p:cNvGraphicFramePr>
          <p:nvPr>
            <p:extLst/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0" name="TextBox 59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204488" y="12765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0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854423"/>
              </p:ext>
            </p:extLst>
          </p:nvPr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0" name="Rectangle 39"/>
          <p:cNvSpPr/>
          <p:nvPr/>
        </p:nvSpPr>
        <p:spPr>
          <a:xfrm>
            <a:off x="329721" y="2621280"/>
            <a:ext cx="4626589" cy="301027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675071"/>
              </p:ext>
            </p:extLst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60" name="TextBox 59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7530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129794"/>
              </p:ext>
            </p:extLst>
          </p:nvPr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0" name="Rectangle 39"/>
          <p:cNvSpPr/>
          <p:nvPr/>
        </p:nvSpPr>
        <p:spPr>
          <a:xfrm>
            <a:off x="350927" y="2837059"/>
            <a:ext cx="4626589" cy="301027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82399"/>
              </p:ext>
            </p:extLst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0" name="TextBox 59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209736" y="127636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4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0" name="Rectangle 39"/>
          <p:cNvSpPr/>
          <p:nvPr/>
        </p:nvSpPr>
        <p:spPr>
          <a:xfrm>
            <a:off x="409863" y="3603678"/>
            <a:ext cx="4626589" cy="301027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563380"/>
              </p:ext>
            </p:extLst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9" name="Table 58"/>
          <p:cNvGraphicFramePr>
            <a:graphicFrameLocks noGrp="1"/>
          </p:cNvGraphicFramePr>
          <p:nvPr>
            <p:extLst/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0" name="TextBox 59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209736" y="127636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5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44" name="Table 43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9" name="Table 58"/>
          <p:cNvGraphicFramePr>
            <a:graphicFrameLocks noGrp="1"/>
          </p:cNvGraphicFramePr>
          <p:nvPr>
            <p:extLst/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41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0" name="TextBox 59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209736" y="127636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41</a:t>
            </a: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90977" y="3872418"/>
            <a:ext cx="4626589" cy="516701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13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5952" y="2706624"/>
            <a:ext cx="8766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Scalarized</a:t>
            </a:r>
            <a:r>
              <a:rPr lang="en-US" sz="4000" dirty="0" smtClean="0"/>
              <a:t> execution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1623164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42759"/>
              </p:ext>
            </p:extLst>
          </p:nvPr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44" name="Table 43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29721" y="2621280"/>
            <a:ext cx="4626589" cy="301027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896446"/>
              </p:ext>
            </p:extLst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8296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4" name="Table 43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86406" y="2880651"/>
            <a:ext cx="4626589" cy="301027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167293"/>
              </p:ext>
            </p:extLst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406701"/>
              </p:ext>
            </p:extLst>
          </p:nvPr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167990" y="128447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13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4" name="Table 43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86406" y="3091204"/>
            <a:ext cx="4626589" cy="301027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167990" y="128447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28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656253"/>
              </p:ext>
            </p:extLst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67811" y="3568771"/>
            <a:ext cx="4626589" cy="301027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167990" y="128447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38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4" name="Table 43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167990" y="128447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42</a:t>
            </a: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90977" y="3872418"/>
            <a:ext cx="4626589" cy="516701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1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282135"/>
              </p:ext>
            </p:extLst>
          </p:nvPr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721291"/>
              </p:ext>
            </p:extLst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29721" y="2621280"/>
            <a:ext cx="4626589" cy="301027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578819"/>
              </p:ext>
            </p:extLst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246993"/>
              </p:ext>
            </p:extLst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3006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132475"/>
              </p:ext>
            </p:extLst>
          </p:nvPr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50927" y="2868416"/>
            <a:ext cx="4626589" cy="301027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190928"/>
              </p:ext>
            </p:extLst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167990" y="128447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61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50927" y="3100977"/>
            <a:ext cx="4626589" cy="301027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167990" y="128447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6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90977" y="3603678"/>
            <a:ext cx="4626589" cy="301027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047234"/>
              </p:ext>
            </p:extLst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167990" y="128447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167990" y="128447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44</a:t>
            </a: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90977" y="3872418"/>
            <a:ext cx="4626589" cy="516701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41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125363"/>
            <a:ext cx="44897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bool </a:t>
            </a:r>
            <a:r>
              <a:rPr lang="en-US" dirty="0" err="1" smtClean="0"/>
              <a:t>s_fastPath</a:t>
            </a:r>
            <a:r>
              <a:rPr lang="en-US" dirty="0" smtClean="0"/>
              <a:t> = </a:t>
            </a:r>
            <a:r>
              <a:rPr lang="en-US" dirty="0" err="1" smtClean="0"/>
              <a:t>WaveAllTrue</a:t>
            </a:r>
            <a:r>
              <a:rPr lang="en-US" dirty="0" smtClean="0"/>
              <a:t>(</a:t>
            </a:r>
            <a:r>
              <a:rPr lang="en-US" dirty="0" err="1" smtClean="0"/>
              <a:t>fastPath</a:t>
            </a:r>
            <a:r>
              <a:rPr lang="en-US" dirty="0" smtClean="0"/>
              <a:t>);</a:t>
            </a:r>
          </a:p>
          <a:p>
            <a:endParaRPr lang="en-US" dirty="0" smtClean="0"/>
          </a:p>
          <a:p>
            <a:r>
              <a:rPr lang="en-US" dirty="0"/>
              <a:t>if </a:t>
            </a:r>
            <a:r>
              <a:rPr lang="en-US" dirty="0" smtClean="0"/>
              <a:t>( </a:t>
            </a:r>
            <a:r>
              <a:rPr lang="en-US" dirty="0" err="1" smtClean="0"/>
              <a:t>s_fastPath</a:t>
            </a:r>
            <a:r>
              <a:rPr lang="en-US" dirty="0" smtClean="0"/>
              <a:t> )  // false across the whole wave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172201" y="2125363"/>
            <a:ext cx="46177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bool </a:t>
            </a:r>
            <a:r>
              <a:rPr lang="en-US" dirty="0" err="1"/>
              <a:t>s_fastPath</a:t>
            </a:r>
            <a:r>
              <a:rPr lang="en-US" dirty="0"/>
              <a:t> = </a:t>
            </a:r>
            <a:r>
              <a:rPr lang="en-US" dirty="0" err="1"/>
              <a:t>WaveAllTrue</a:t>
            </a:r>
            <a:r>
              <a:rPr lang="en-US" dirty="0"/>
              <a:t>(</a:t>
            </a:r>
            <a:r>
              <a:rPr lang="en-US" dirty="0" err="1"/>
              <a:t>fastPath</a:t>
            </a:r>
            <a:r>
              <a:rPr lang="en-US" dirty="0"/>
              <a:t>);</a:t>
            </a:r>
          </a:p>
          <a:p>
            <a:endParaRPr lang="en-US" dirty="0" smtClean="0"/>
          </a:p>
          <a:p>
            <a:r>
              <a:rPr lang="en-US" dirty="0"/>
              <a:t>if ( </a:t>
            </a:r>
            <a:r>
              <a:rPr lang="en-US" dirty="0" err="1"/>
              <a:t>s_fastPath</a:t>
            </a:r>
            <a:r>
              <a:rPr lang="en-US" dirty="0"/>
              <a:t> )  // false across the whole wave</a:t>
            </a:r>
          </a:p>
          <a:p>
            <a:r>
              <a:rPr lang="en-US" dirty="0" smtClean="0"/>
              <a:t>{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aCheapFunction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anotherCheapFunction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else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aMoreExpensiveFunction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anotherExpensiveFunction</a:t>
            </a:r>
            <a:r>
              <a:rPr lang="en-US" dirty="0" smtClean="0"/>
              <a:t>();</a:t>
            </a:r>
          </a:p>
          <a:p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525486" y="693744"/>
            <a:ext cx="2090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exec mask: 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860800" y="692236"/>
          <a:ext cx="504842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  <a:gridCol w="504842"/>
              </a:tblGrid>
              <a:tr h="370840"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.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…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38201" y="1631975"/>
            <a:ext cx="2114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Thread 0 (</a:t>
            </a:r>
            <a:r>
              <a:rPr lang="en-US" sz="1400" b="1" dirty="0" err="1" smtClean="0"/>
              <a:t>fastpath</a:t>
            </a:r>
            <a:r>
              <a:rPr lang="en-US" sz="1400" b="1" dirty="0" smtClean="0"/>
              <a:t> is true)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172201" y="1626939"/>
            <a:ext cx="2146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Thread 1 (</a:t>
            </a:r>
            <a:r>
              <a:rPr lang="en-US" sz="1400" b="1" dirty="0" err="1" smtClean="0"/>
              <a:t>fastPath</a:t>
            </a:r>
            <a:r>
              <a:rPr lang="en-US" sz="1400" b="1" dirty="0" smtClean="0"/>
              <a:t> is false)</a:t>
            </a:r>
            <a:endParaRPr lang="en-US" sz="1400" b="1" dirty="0"/>
          </a:p>
        </p:txBody>
      </p:sp>
      <p:sp>
        <p:nvSpPr>
          <p:cNvPr id="12" name="Rectangle 11"/>
          <p:cNvSpPr/>
          <p:nvPr/>
        </p:nvSpPr>
        <p:spPr>
          <a:xfrm>
            <a:off x="838201" y="2187376"/>
            <a:ext cx="4489703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172201" y="2187376"/>
            <a:ext cx="4489703" cy="321275"/>
          </a:xfrm>
          <a:prstGeom prst="rect">
            <a:avLst/>
          </a:prstGeom>
          <a:solidFill>
            <a:schemeClr val="accent6">
              <a:lumMod val="75000"/>
              <a:alpha val="15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941411"/>
              </p:ext>
            </p:extLst>
          </p:nvPr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199470"/>
              </p:ext>
            </p:extLst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329721" y="2621280"/>
            <a:ext cx="4626589" cy="301027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48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343574"/>
              </p:ext>
            </p:extLst>
          </p:nvPr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3535"/>
              </p:ext>
            </p:extLst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286406" y="2837059"/>
            <a:ext cx="4626589" cy="301027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167990" y="126908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80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286406" y="3138858"/>
            <a:ext cx="4626589" cy="301027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167990" y="126908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65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807072"/>
              </p:ext>
            </p:extLst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277109" y="3587713"/>
            <a:ext cx="4626589" cy="301027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167990" y="126908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6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167990" y="126908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45</a:t>
            </a: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90977" y="3872418"/>
            <a:ext cx="4626589" cy="516701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09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851995"/>
              </p:ext>
            </p:extLst>
          </p:nvPr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090197"/>
              </p:ext>
            </p:extLst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>
            <a:off x="329721" y="2621280"/>
            <a:ext cx="4626589" cy="301027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84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188974"/>
              </p:ext>
            </p:extLst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>
            <a:off x="350927" y="2893392"/>
            <a:ext cx="4626589" cy="301027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148773" y="128447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44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>
            <a:off x="350927" y="3156850"/>
            <a:ext cx="4626589" cy="301027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148773" y="128447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09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067151"/>
              </p:ext>
            </p:extLst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>
            <a:off x="390977" y="3571392"/>
            <a:ext cx="4626589" cy="301027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148773" y="128447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12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94029" y="1126104"/>
            <a:ext cx="52582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v_cellIdx</a:t>
            </a:r>
            <a:r>
              <a:rPr lang="en-US" sz="1600" dirty="0"/>
              <a:t> = </a:t>
            </a:r>
            <a:r>
              <a:rPr lang="en-US" sz="1600" dirty="0" err="1"/>
              <a:t>GetCellIdx</a:t>
            </a:r>
            <a:r>
              <a:rPr lang="en-US" sz="1600" dirty="0"/>
              <a:t>();</a:t>
            </a:r>
          </a:p>
          <a:p>
            <a:r>
              <a:rPr lang="en-US" sz="1600" dirty="0"/>
              <a:t>{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/>
              <a:t>v_lightCount</a:t>
            </a:r>
            <a:r>
              <a:rPr lang="en-US" sz="1600" dirty="0"/>
              <a:t>}  = </a:t>
            </a:r>
            <a:r>
              <a:rPr lang="en-US" sz="1600" dirty="0" err="1"/>
              <a:t>GetCellIndices</a:t>
            </a:r>
            <a:r>
              <a:rPr lang="en-US" sz="1600" dirty="0"/>
              <a:t>(</a:t>
            </a:r>
            <a:r>
              <a:rPr lang="en-US" sz="1600" dirty="0" err="1"/>
              <a:t>v_cellIdx</a:t>
            </a:r>
            <a:r>
              <a:rPr lang="en-US" sz="1600" dirty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= 0; </a:t>
            </a:r>
          </a:p>
          <a:p>
            <a:r>
              <a:rPr lang="en-US" sz="1600" dirty="0" smtClean="0"/>
              <a:t>while(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 &lt; </a:t>
            </a:r>
            <a:r>
              <a:rPr lang="en-US" sz="1600" dirty="0" err="1" smtClean="0"/>
              <a:t>lightCount</a:t>
            </a:r>
            <a:r>
              <a:rPr lang="en-US" sz="1600" dirty="0" smtClean="0"/>
              <a:t> ) </a:t>
            </a:r>
          </a:p>
          <a:p>
            <a:r>
              <a:rPr lang="en-US" sz="1600" dirty="0" smtClean="0"/>
              <a:t>{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dirty="0"/>
              <a:t> </a:t>
            </a:r>
            <a:r>
              <a:rPr lang="en-US" sz="1600" dirty="0" err="1"/>
              <a:t>uint</a:t>
            </a:r>
            <a:r>
              <a:rPr lang="en-US" sz="1600" dirty="0"/>
              <a:t> </a:t>
            </a:r>
            <a:r>
              <a:rPr lang="en-US" sz="1600" dirty="0" err="1"/>
              <a:t>v_lightIdx</a:t>
            </a:r>
            <a:r>
              <a:rPr lang="en-US" sz="1600" dirty="0"/>
              <a:t> = </a:t>
            </a:r>
            <a:r>
              <a:rPr lang="en-US" sz="1600" dirty="0" err="1"/>
              <a:t>GetLightIdx</a:t>
            </a:r>
            <a:r>
              <a:rPr lang="en-US" sz="1600" dirty="0"/>
              <a:t>(</a:t>
            </a:r>
            <a:r>
              <a:rPr lang="en-US" sz="1600" dirty="0" err="1"/>
              <a:t>v_lightStart</a:t>
            </a:r>
            <a:r>
              <a:rPr lang="en-US" sz="1600" dirty="0"/>
              <a:t>, </a:t>
            </a:r>
            <a:r>
              <a:rPr lang="en-US" sz="1600" dirty="0" err="1" smtClean="0"/>
              <a:t>lightOffset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 </a:t>
            </a:r>
            <a:r>
              <a:rPr lang="en-US" sz="1600" dirty="0" err="1" smtClean="0"/>
              <a:t>WaveActiveMin</a:t>
            </a:r>
            <a:r>
              <a:rPr lang="en-US" sz="1600" dirty="0" smtClean="0"/>
              <a:t>(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);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if(</a:t>
            </a:r>
            <a:r>
              <a:rPr lang="en-US" sz="1600" dirty="0" err="1" smtClean="0"/>
              <a:t>s_lightIdx</a:t>
            </a:r>
            <a:r>
              <a:rPr lang="en-US" sz="1600" dirty="0" smtClean="0"/>
              <a:t> == </a:t>
            </a:r>
            <a:r>
              <a:rPr lang="en-US" sz="1600" dirty="0" err="1" smtClean="0"/>
              <a:t>v_lightIdx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{</a:t>
            </a:r>
          </a:p>
          <a:p>
            <a:r>
              <a:rPr lang="en-US" sz="1600" dirty="0" smtClean="0"/>
              <a:t>             </a:t>
            </a:r>
            <a:r>
              <a:rPr lang="en-US" sz="1600" dirty="0" err="1" smtClean="0"/>
              <a:t>v_lightOffset</a:t>
            </a:r>
            <a:r>
              <a:rPr lang="en-US" sz="1600" dirty="0" smtClean="0"/>
              <a:t>++; </a:t>
            </a:r>
          </a:p>
          <a:p>
            <a:r>
              <a:rPr lang="en-US" sz="1600" dirty="0"/>
              <a:t>  </a:t>
            </a:r>
            <a:r>
              <a:rPr lang="en-US" sz="1600" dirty="0" smtClean="0"/>
              <a:t>           </a:t>
            </a:r>
            <a:r>
              <a:rPr lang="en-US" sz="1600" dirty="0" err="1" smtClean="0"/>
              <a:t>LightData</a:t>
            </a:r>
            <a:r>
              <a:rPr lang="en-US" sz="1600" dirty="0" smtClean="0"/>
              <a:t> </a:t>
            </a:r>
            <a:r>
              <a:rPr lang="en-US" sz="1600" dirty="0" err="1" smtClean="0"/>
              <a:t>s_light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Lights[</a:t>
            </a:r>
            <a:r>
              <a:rPr lang="en-US" sz="1600" dirty="0" err="1" smtClean="0"/>
              <a:t>s_lightIdx</a:t>
            </a:r>
            <a:r>
              <a:rPr lang="en-US" sz="1600" dirty="0"/>
              <a:t>];</a:t>
            </a:r>
          </a:p>
          <a:p>
            <a:r>
              <a:rPr lang="en-US" sz="1600" dirty="0"/>
              <a:t>    </a:t>
            </a:r>
            <a:r>
              <a:rPr lang="en-US" sz="1600" dirty="0" smtClean="0"/>
              <a:t>         </a:t>
            </a:r>
            <a:r>
              <a:rPr lang="en-US" sz="1600" dirty="0" err="1" smtClean="0"/>
              <a:t>ProcessLight</a:t>
            </a:r>
            <a:r>
              <a:rPr lang="en-US" sz="1600" dirty="0" smtClean="0"/>
              <a:t>(</a:t>
            </a:r>
            <a:r>
              <a:rPr lang="en-US" sz="1600" dirty="0" err="1" smtClean="0"/>
              <a:t>s_light</a:t>
            </a:r>
            <a:r>
              <a:rPr lang="en-US" sz="1600" dirty="0" smtClean="0"/>
              <a:t>);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}</a:t>
            </a:r>
          </a:p>
          <a:p>
            <a:r>
              <a:rPr lang="en-US" sz="1600" dirty="0" smtClean="0"/>
              <a:t>}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372" y="-46105"/>
            <a:ext cx="3698" cy="69719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85888" y="4718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5352289" y="5194130"/>
          <a:ext cx="603504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7008"/>
                <a:gridCol w="1207008"/>
                <a:gridCol w="1207008"/>
                <a:gridCol w="1207008"/>
                <a:gridCol w="1207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/>
          </p:nvPr>
        </p:nvGraphicFramePr>
        <p:xfrm>
          <a:off x="6142451" y="2880651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105372" y="281829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v_cellIdx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5086777" y="1284470"/>
            <a:ext cx="977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</a:t>
            </a:r>
            <a:r>
              <a:rPr lang="en-US" sz="1600" dirty="0" err="1" smtClean="0"/>
              <a:t>_lightIdx</a:t>
            </a:r>
            <a:endParaRPr lang="en-US" sz="1600" dirty="0"/>
          </a:p>
        </p:txBody>
      </p:sp>
      <p:sp>
        <p:nvSpPr>
          <p:cNvPr id="57" name="Rectangle 56"/>
          <p:cNvSpPr/>
          <p:nvPr/>
        </p:nvSpPr>
        <p:spPr>
          <a:xfrm>
            <a:off x="6167990" y="1260574"/>
            <a:ext cx="434826" cy="449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6123856" y="2071604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46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42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90475" y="2067052"/>
            <a:ext cx="990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v_lightIdx</a:t>
            </a:r>
            <a:endParaRPr lang="en-US" sz="16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6123856" y="3533865"/>
          <a:ext cx="57970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  <a:gridCol w="3623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86777" y="3533865"/>
            <a:ext cx="1055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lightOffset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148773" y="128447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46</a:t>
            </a: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90977" y="3872418"/>
            <a:ext cx="4626589" cy="516701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45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5539</TotalTime>
  <Words>9457</Words>
  <Application>Microsoft Macintosh PowerPoint</Application>
  <PresentationFormat>Widescreen</PresentationFormat>
  <Paragraphs>5398</Paragraphs>
  <Slides>101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6" baseType="lpstr">
      <vt:lpstr>Calibri</vt:lpstr>
      <vt:lpstr>Calibri Light</vt:lpstr>
      <vt:lpstr>Mangal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francescoc@unity3d.com</dc:creator>
  <cp:lastModifiedBy>francescoc@unity3d.com</cp:lastModifiedBy>
  <cp:revision>51</cp:revision>
  <dcterms:created xsi:type="dcterms:W3CDTF">2018-10-28T10:24:47Z</dcterms:created>
  <dcterms:modified xsi:type="dcterms:W3CDTF">2018-11-10T17:08:42Z</dcterms:modified>
</cp:coreProperties>
</file>